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3"/>
  </p:notesMasterIdLst>
  <p:sldIdLst>
    <p:sldId id="275" r:id="rId2"/>
    <p:sldId id="478" r:id="rId3"/>
    <p:sldId id="256" r:id="rId4"/>
    <p:sldId id="277" r:id="rId5"/>
    <p:sldId id="278" r:id="rId6"/>
    <p:sldId id="279" r:id="rId7"/>
    <p:sldId id="258" r:id="rId8"/>
    <p:sldId id="294" r:id="rId9"/>
    <p:sldId id="295" r:id="rId10"/>
    <p:sldId id="304" r:id="rId11"/>
    <p:sldId id="480" r:id="rId12"/>
    <p:sldId id="479" r:id="rId13"/>
    <p:sldId id="443" r:id="rId14"/>
    <p:sldId id="442" r:id="rId15"/>
    <p:sldId id="308" r:id="rId16"/>
    <p:sldId id="309" r:id="rId17"/>
    <p:sldId id="310" r:id="rId18"/>
    <p:sldId id="481" r:id="rId19"/>
    <p:sldId id="312" r:id="rId20"/>
    <p:sldId id="452" r:id="rId21"/>
    <p:sldId id="473" r:id="rId22"/>
    <p:sldId id="491" r:id="rId23"/>
    <p:sldId id="492" r:id="rId24"/>
    <p:sldId id="502" r:id="rId25"/>
    <p:sldId id="493" r:id="rId26"/>
    <p:sldId id="494" r:id="rId27"/>
    <p:sldId id="495" r:id="rId28"/>
    <p:sldId id="496" r:id="rId29"/>
    <p:sldId id="497" r:id="rId30"/>
    <p:sldId id="498" r:id="rId31"/>
    <p:sldId id="503" r:id="rId32"/>
    <p:sldId id="370" r:id="rId33"/>
    <p:sldId id="499" r:id="rId34"/>
    <p:sldId id="500" r:id="rId35"/>
    <p:sldId id="501" r:id="rId36"/>
    <p:sldId id="483" r:id="rId37"/>
    <p:sldId id="313" r:id="rId38"/>
    <p:sldId id="314" r:id="rId39"/>
    <p:sldId id="315" r:id="rId40"/>
    <p:sldId id="316" r:id="rId41"/>
    <p:sldId id="262" r:id="rId4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25">
          <p15:clr>
            <a:srgbClr val="A4A3A4"/>
          </p15:clr>
        </p15:guide>
        <p15:guide id="2" pos="482">
          <p15:clr>
            <a:srgbClr val="A4A3A4"/>
          </p15:clr>
        </p15:guide>
        <p15:guide id="3" pos="6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000"/>
    <a:srgbClr val="FFFFFF"/>
    <a:srgbClr val="A2B9B5"/>
    <a:srgbClr val="83A29D"/>
    <a:srgbClr val="5B7A79"/>
    <a:srgbClr val="22B2B0"/>
    <a:srgbClr val="FFCB3F"/>
    <a:srgbClr val="FFC71D"/>
    <a:srgbClr val="F76851"/>
    <a:srgbClr val="E4EB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5193" autoAdjust="0"/>
  </p:normalViewPr>
  <p:slideViewPr>
    <p:cSldViewPr showGuides="1">
      <p:cViewPr varScale="1">
        <p:scale>
          <a:sx n="65" d="100"/>
          <a:sy n="65" d="100"/>
        </p:scale>
        <p:origin x="159" y="48"/>
      </p:cViewPr>
      <p:guideLst>
        <p:guide orient="horz" pos="1525"/>
        <p:guide pos="482"/>
        <p:guide pos="6824"/>
      </p:guideLst>
    </p:cSldViewPr>
  </p:slideViewPr>
  <p:notesTextViewPr>
    <p:cViewPr>
      <p:scale>
        <a:sx n="1" d="1"/>
        <a:sy n="1" d="1"/>
      </p:scale>
      <p:origin x="0" y="0"/>
    </p:cViewPr>
  </p:notesTextViewPr>
  <p:gridSpacing cx="72000" cy="720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CFAB9E-1366-4DBD-A5C4-9331BABE8216}" type="doc">
      <dgm:prSet loTypeId="urn:microsoft.com/office/officeart/2008/layout/HorizontalMultiLevelHierarchy" loCatId="hierarchy" qsTypeId="urn:microsoft.com/office/officeart/2005/8/quickstyle/simple1" qsCatId="simple" csTypeId="urn:microsoft.com/office/officeart/2005/8/colors/accent4_2" csCatId="accent4" phldr="1"/>
      <dgm:spPr/>
      <dgm:t>
        <a:bodyPr/>
        <a:lstStyle/>
        <a:p>
          <a:endParaRPr lang="zh-CN" altLang="en-US"/>
        </a:p>
      </dgm:t>
    </dgm:pt>
    <dgm:pt modelId="{B1E1854D-438E-48FC-A7AA-CE3BCC8626F5}">
      <dgm:prSet phldrT="[文本]" custT="1"/>
      <dgm:spPr/>
      <dgm:t>
        <a:bodyPr/>
        <a:lstStyle/>
        <a:p>
          <a:r>
            <a:rPr lang="zh-CN" altLang="en-US" sz="2000" b="0" spc="100" dirty="0">
              <a:uFillTx/>
              <a:sym typeface="+mn-ea"/>
            </a:rPr>
            <a:t>端午节科普小动画制作</a:t>
          </a:r>
          <a:endParaRPr lang="zh-CN" altLang="en-US" sz="2000" dirty="0"/>
        </a:p>
      </dgm:t>
    </dgm:pt>
    <dgm:pt modelId="{DFAFB59A-180B-491D-B2D4-5A2F8329BBFC}" type="parTrans" cxnId="{00A5E505-0248-4357-B55B-D9C8B1D0D8CA}">
      <dgm:prSet/>
      <dgm:spPr/>
      <dgm:t>
        <a:bodyPr/>
        <a:lstStyle/>
        <a:p>
          <a:endParaRPr lang="zh-CN" altLang="en-US" sz="1400"/>
        </a:p>
      </dgm:t>
    </dgm:pt>
    <dgm:pt modelId="{3D42F2DF-E3AB-4683-BB37-A98F559156E2}" type="sibTrans" cxnId="{00A5E505-0248-4357-B55B-D9C8B1D0D8CA}">
      <dgm:prSet/>
      <dgm:spPr/>
      <dgm:t>
        <a:bodyPr/>
        <a:lstStyle/>
        <a:p>
          <a:endParaRPr lang="zh-CN" altLang="en-US" sz="1400"/>
        </a:p>
      </dgm:t>
    </dgm:pt>
    <dgm:pt modelId="{7052BC36-9D24-4619-821F-B23ABE40C798}">
      <dgm:prSet phldrT="[文本]" custT="1"/>
      <dgm:spPr/>
      <dgm:t>
        <a:bodyPr/>
        <a:lstStyle/>
        <a:p>
          <a:r>
            <a:rPr lang="zh-CN" altLang="en-US" sz="1800" dirty="0"/>
            <a:t>任务</a:t>
          </a:r>
          <a:r>
            <a:rPr lang="en-US" altLang="zh-CN" sz="1800" dirty="0"/>
            <a:t>1 </a:t>
          </a:r>
          <a:r>
            <a:rPr lang="zh-CN" altLang="en-US" sz="1800" dirty="0"/>
            <a:t>编写脚本</a:t>
          </a:r>
        </a:p>
      </dgm:t>
    </dgm:pt>
    <dgm:pt modelId="{2F4C8EEB-643E-4A67-99E7-1D8679EBF029}" type="parTrans" cxnId="{7684B212-D39C-4479-8A77-F38CC9B25645}">
      <dgm:prSet custT="1"/>
      <dgm:spPr/>
      <dgm:t>
        <a:bodyPr/>
        <a:lstStyle/>
        <a:p>
          <a:endParaRPr lang="zh-CN" altLang="en-US" sz="400"/>
        </a:p>
      </dgm:t>
    </dgm:pt>
    <dgm:pt modelId="{BE8C72C0-8431-41D1-B22A-960C0BC382E3}" type="sibTrans" cxnId="{7684B212-D39C-4479-8A77-F38CC9B25645}">
      <dgm:prSet/>
      <dgm:spPr/>
      <dgm:t>
        <a:bodyPr/>
        <a:lstStyle/>
        <a:p>
          <a:endParaRPr lang="zh-CN" altLang="en-US" sz="1400"/>
        </a:p>
      </dgm:t>
    </dgm:pt>
    <dgm:pt modelId="{6206EE34-B78F-4A0B-AB7C-453D76069328}">
      <dgm:prSet phldrT="[文本]" custT="1"/>
      <dgm:spPr/>
      <dgm:t>
        <a:bodyPr/>
        <a:lstStyle/>
        <a:p>
          <a:r>
            <a:rPr lang="zh-CN" altLang="en-US" sz="1800" dirty="0"/>
            <a:t>任务</a:t>
          </a:r>
          <a:r>
            <a:rPr lang="en-US" altLang="zh-CN" sz="1800" dirty="0"/>
            <a:t>2 </a:t>
          </a:r>
          <a:r>
            <a:rPr lang="zh-CN" altLang="en-US" sz="1800" dirty="0"/>
            <a:t> 制作视频动画</a:t>
          </a:r>
        </a:p>
      </dgm:t>
    </dgm:pt>
    <dgm:pt modelId="{F9F7E19D-577D-49BC-B59B-BB676BC785DD}" type="parTrans" cxnId="{138367ED-66D2-4985-B7C9-FC7CF8D0A755}">
      <dgm:prSet custT="1"/>
      <dgm:spPr/>
      <dgm:t>
        <a:bodyPr/>
        <a:lstStyle/>
        <a:p>
          <a:endParaRPr lang="zh-CN" altLang="en-US" sz="300"/>
        </a:p>
      </dgm:t>
    </dgm:pt>
    <dgm:pt modelId="{53074744-262D-4E71-A033-B6039649CD76}" type="sibTrans" cxnId="{138367ED-66D2-4985-B7C9-FC7CF8D0A755}">
      <dgm:prSet/>
      <dgm:spPr/>
      <dgm:t>
        <a:bodyPr/>
        <a:lstStyle/>
        <a:p>
          <a:endParaRPr lang="zh-CN" altLang="en-US" sz="1400"/>
        </a:p>
      </dgm:t>
    </dgm:pt>
    <dgm:pt modelId="{F780A33B-D350-4F42-89F1-9CCAC3EB047D}" type="pres">
      <dgm:prSet presAssocID="{35CFAB9E-1366-4DBD-A5C4-9331BABE8216}" presName="Name0" presStyleCnt="0">
        <dgm:presLayoutVars>
          <dgm:chPref val="1"/>
          <dgm:dir/>
          <dgm:animOne val="branch"/>
          <dgm:animLvl val="lvl"/>
          <dgm:resizeHandles val="exact"/>
        </dgm:presLayoutVars>
      </dgm:prSet>
      <dgm:spPr/>
    </dgm:pt>
    <dgm:pt modelId="{12C787FA-57C9-43CE-AA6C-E152799032D0}" type="pres">
      <dgm:prSet presAssocID="{B1E1854D-438E-48FC-A7AA-CE3BCC8626F5}" presName="root1" presStyleCnt="0"/>
      <dgm:spPr/>
    </dgm:pt>
    <dgm:pt modelId="{EA169814-01A2-4268-99C5-12676B6BAF8B}" type="pres">
      <dgm:prSet presAssocID="{B1E1854D-438E-48FC-A7AA-CE3BCC8626F5}" presName="LevelOneTextNode" presStyleLbl="node0" presStyleIdx="0" presStyleCnt="1" custAng="5400000" custScaleX="254922" custScaleY="31942" custLinFactNeighborX="36003" custLinFactNeighborY="-113">
        <dgm:presLayoutVars>
          <dgm:chPref val="3"/>
        </dgm:presLayoutVars>
      </dgm:prSet>
      <dgm:spPr/>
    </dgm:pt>
    <dgm:pt modelId="{ED9E20AC-0068-4F2F-93B7-330E415B2924}" type="pres">
      <dgm:prSet presAssocID="{B1E1854D-438E-48FC-A7AA-CE3BCC8626F5}" presName="level2hierChild" presStyleCnt="0"/>
      <dgm:spPr/>
    </dgm:pt>
    <dgm:pt modelId="{B7D96CB6-1991-4F6E-8809-28D4CC7E3A28}" type="pres">
      <dgm:prSet presAssocID="{2F4C8EEB-643E-4A67-99E7-1D8679EBF029}" presName="conn2-1" presStyleLbl="parChTrans1D2" presStyleIdx="0" presStyleCnt="2"/>
      <dgm:spPr/>
    </dgm:pt>
    <dgm:pt modelId="{C712C2F5-0153-4665-95AA-7E618AEC5ECC}" type="pres">
      <dgm:prSet presAssocID="{2F4C8EEB-643E-4A67-99E7-1D8679EBF029}" presName="connTx" presStyleLbl="parChTrans1D2" presStyleIdx="0" presStyleCnt="2"/>
      <dgm:spPr/>
    </dgm:pt>
    <dgm:pt modelId="{1D3557D7-B6CD-4F79-8206-688C6EEEFDED}" type="pres">
      <dgm:prSet presAssocID="{7052BC36-9D24-4619-821F-B23ABE40C798}" presName="root2" presStyleCnt="0"/>
      <dgm:spPr/>
    </dgm:pt>
    <dgm:pt modelId="{10ED575E-A3A3-4E62-A3F1-5EC19A0D0655}" type="pres">
      <dgm:prSet presAssocID="{7052BC36-9D24-4619-821F-B23ABE40C798}" presName="LevelTwoTextNode" presStyleLbl="node2" presStyleIdx="0" presStyleCnt="2">
        <dgm:presLayoutVars>
          <dgm:chPref val="3"/>
        </dgm:presLayoutVars>
      </dgm:prSet>
      <dgm:spPr/>
    </dgm:pt>
    <dgm:pt modelId="{4597476D-DDCD-44B1-AF43-2A4A1BE11115}" type="pres">
      <dgm:prSet presAssocID="{7052BC36-9D24-4619-821F-B23ABE40C798}" presName="level3hierChild" presStyleCnt="0"/>
      <dgm:spPr/>
    </dgm:pt>
    <dgm:pt modelId="{26CEE376-7B7B-47D2-9E2F-1630A3579FC9}" type="pres">
      <dgm:prSet presAssocID="{F9F7E19D-577D-49BC-B59B-BB676BC785DD}" presName="conn2-1" presStyleLbl="parChTrans1D2" presStyleIdx="1" presStyleCnt="2"/>
      <dgm:spPr/>
    </dgm:pt>
    <dgm:pt modelId="{5C4946C8-97BD-4699-962A-7A73BEC7321F}" type="pres">
      <dgm:prSet presAssocID="{F9F7E19D-577D-49BC-B59B-BB676BC785DD}" presName="connTx" presStyleLbl="parChTrans1D2" presStyleIdx="1" presStyleCnt="2"/>
      <dgm:spPr/>
    </dgm:pt>
    <dgm:pt modelId="{918F65EB-6892-43ED-8BD6-914E2180292E}" type="pres">
      <dgm:prSet presAssocID="{6206EE34-B78F-4A0B-AB7C-453D76069328}" presName="root2" presStyleCnt="0"/>
      <dgm:spPr/>
    </dgm:pt>
    <dgm:pt modelId="{AAFD42C2-D319-494A-A0C3-A0659F2F38A1}" type="pres">
      <dgm:prSet presAssocID="{6206EE34-B78F-4A0B-AB7C-453D76069328}" presName="LevelTwoTextNode" presStyleLbl="node2" presStyleIdx="1" presStyleCnt="2">
        <dgm:presLayoutVars>
          <dgm:chPref val="3"/>
        </dgm:presLayoutVars>
      </dgm:prSet>
      <dgm:spPr/>
    </dgm:pt>
    <dgm:pt modelId="{778CE98D-6055-48CA-ACDB-7F0C302F5C49}" type="pres">
      <dgm:prSet presAssocID="{6206EE34-B78F-4A0B-AB7C-453D76069328}" presName="level3hierChild" presStyleCnt="0"/>
      <dgm:spPr/>
    </dgm:pt>
  </dgm:ptLst>
  <dgm:cxnLst>
    <dgm:cxn modelId="{00A5E505-0248-4357-B55B-D9C8B1D0D8CA}" srcId="{35CFAB9E-1366-4DBD-A5C4-9331BABE8216}" destId="{B1E1854D-438E-48FC-A7AA-CE3BCC8626F5}" srcOrd="0" destOrd="0" parTransId="{DFAFB59A-180B-491D-B2D4-5A2F8329BBFC}" sibTransId="{3D42F2DF-E3AB-4683-BB37-A98F559156E2}"/>
    <dgm:cxn modelId="{7684B212-D39C-4479-8A77-F38CC9B25645}" srcId="{B1E1854D-438E-48FC-A7AA-CE3BCC8626F5}" destId="{7052BC36-9D24-4619-821F-B23ABE40C798}" srcOrd="0" destOrd="0" parTransId="{2F4C8EEB-643E-4A67-99E7-1D8679EBF029}" sibTransId="{BE8C72C0-8431-41D1-B22A-960C0BC382E3}"/>
    <dgm:cxn modelId="{BAE3B61C-64AA-4E05-8846-8D7442171DC4}" type="presOf" srcId="{F9F7E19D-577D-49BC-B59B-BB676BC785DD}" destId="{5C4946C8-97BD-4699-962A-7A73BEC7321F}" srcOrd="1" destOrd="0" presId="urn:microsoft.com/office/officeart/2008/layout/HorizontalMultiLevelHierarchy"/>
    <dgm:cxn modelId="{DAFFE431-9790-4CF2-A8D1-B7876367663A}" type="presOf" srcId="{35CFAB9E-1366-4DBD-A5C4-9331BABE8216}" destId="{F780A33B-D350-4F42-89F1-9CCAC3EB047D}" srcOrd="0" destOrd="0" presId="urn:microsoft.com/office/officeart/2008/layout/HorizontalMultiLevelHierarchy"/>
    <dgm:cxn modelId="{7BC0EE56-D8A2-4B85-9061-40C6290E2904}" type="presOf" srcId="{B1E1854D-438E-48FC-A7AA-CE3BCC8626F5}" destId="{EA169814-01A2-4268-99C5-12676B6BAF8B}" srcOrd="0" destOrd="0" presId="urn:microsoft.com/office/officeart/2008/layout/HorizontalMultiLevelHierarchy"/>
    <dgm:cxn modelId="{C355B17C-831F-4331-A838-8914F9DDF5B8}" type="presOf" srcId="{2F4C8EEB-643E-4A67-99E7-1D8679EBF029}" destId="{B7D96CB6-1991-4F6E-8809-28D4CC7E3A28}" srcOrd="0" destOrd="0" presId="urn:microsoft.com/office/officeart/2008/layout/HorizontalMultiLevelHierarchy"/>
    <dgm:cxn modelId="{EA21B4AC-20AB-46EE-A495-DD3D392E6993}" type="presOf" srcId="{6206EE34-B78F-4A0B-AB7C-453D76069328}" destId="{AAFD42C2-D319-494A-A0C3-A0659F2F38A1}" srcOrd="0" destOrd="0" presId="urn:microsoft.com/office/officeart/2008/layout/HorizontalMultiLevelHierarchy"/>
    <dgm:cxn modelId="{3C922EB6-2811-4794-A770-007278CEEC6C}" type="presOf" srcId="{2F4C8EEB-643E-4A67-99E7-1D8679EBF029}" destId="{C712C2F5-0153-4665-95AA-7E618AEC5ECC}" srcOrd="1" destOrd="0" presId="urn:microsoft.com/office/officeart/2008/layout/HorizontalMultiLevelHierarchy"/>
    <dgm:cxn modelId="{A32DFBC8-454A-4294-807D-494AE3B89C12}" type="presOf" srcId="{F9F7E19D-577D-49BC-B59B-BB676BC785DD}" destId="{26CEE376-7B7B-47D2-9E2F-1630A3579FC9}" srcOrd="0" destOrd="0" presId="urn:microsoft.com/office/officeart/2008/layout/HorizontalMultiLevelHierarchy"/>
    <dgm:cxn modelId="{138367ED-66D2-4985-B7C9-FC7CF8D0A755}" srcId="{B1E1854D-438E-48FC-A7AA-CE3BCC8626F5}" destId="{6206EE34-B78F-4A0B-AB7C-453D76069328}" srcOrd="1" destOrd="0" parTransId="{F9F7E19D-577D-49BC-B59B-BB676BC785DD}" sibTransId="{53074744-262D-4E71-A033-B6039649CD76}"/>
    <dgm:cxn modelId="{EE9850F6-E5E7-423D-AF46-863E88075A73}" type="presOf" srcId="{7052BC36-9D24-4619-821F-B23ABE40C798}" destId="{10ED575E-A3A3-4E62-A3F1-5EC19A0D0655}" srcOrd="0" destOrd="0" presId="urn:microsoft.com/office/officeart/2008/layout/HorizontalMultiLevelHierarchy"/>
    <dgm:cxn modelId="{F2D1D76F-6909-49F7-8AC3-D854E49D921A}" type="presParOf" srcId="{F780A33B-D350-4F42-89F1-9CCAC3EB047D}" destId="{12C787FA-57C9-43CE-AA6C-E152799032D0}" srcOrd="0" destOrd="0" presId="urn:microsoft.com/office/officeart/2008/layout/HorizontalMultiLevelHierarchy"/>
    <dgm:cxn modelId="{BFB0BD7C-DA47-41C9-ACA6-1A31C1CEF525}" type="presParOf" srcId="{12C787FA-57C9-43CE-AA6C-E152799032D0}" destId="{EA169814-01A2-4268-99C5-12676B6BAF8B}" srcOrd="0" destOrd="0" presId="urn:microsoft.com/office/officeart/2008/layout/HorizontalMultiLevelHierarchy"/>
    <dgm:cxn modelId="{9FA60723-5040-4856-8B61-0FBA8CD21B45}" type="presParOf" srcId="{12C787FA-57C9-43CE-AA6C-E152799032D0}" destId="{ED9E20AC-0068-4F2F-93B7-330E415B2924}" srcOrd="1" destOrd="0" presId="urn:microsoft.com/office/officeart/2008/layout/HorizontalMultiLevelHierarchy"/>
    <dgm:cxn modelId="{4B5107E2-FA3F-43AA-87AD-035470541557}" type="presParOf" srcId="{ED9E20AC-0068-4F2F-93B7-330E415B2924}" destId="{B7D96CB6-1991-4F6E-8809-28D4CC7E3A28}" srcOrd="0" destOrd="0" presId="urn:microsoft.com/office/officeart/2008/layout/HorizontalMultiLevelHierarchy"/>
    <dgm:cxn modelId="{CE4ECA94-95DF-40E8-8AB6-4CF0490F1566}" type="presParOf" srcId="{B7D96CB6-1991-4F6E-8809-28D4CC7E3A28}" destId="{C712C2F5-0153-4665-95AA-7E618AEC5ECC}" srcOrd="0" destOrd="0" presId="urn:microsoft.com/office/officeart/2008/layout/HorizontalMultiLevelHierarchy"/>
    <dgm:cxn modelId="{3930D5FA-4EB5-49F0-841F-C27C96C9C763}" type="presParOf" srcId="{ED9E20AC-0068-4F2F-93B7-330E415B2924}" destId="{1D3557D7-B6CD-4F79-8206-688C6EEEFDED}" srcOrd="1" destOrd="0" presId="urn:microsoft.com/office/officeart/2008/layout/HorizontalMultiLevelHierarchy"/>
    <dgm:cxn modelId="{E15D6690-674F-4453-A553-4513047C3BDE}" type="presParOf" srcId="{1D3557D7-B6CD-4F79-8206-688C6EEEFDED}" destId="{10ED575E-A3A3-4E62-A3F1-5EC19A0D0655}" srcOrd="0" destOrd="0" presId="urn:microsoft.com/office/officeart/2008/layout/HorizontalMultiLevelHierarchy"/>
    <dgm:cxn modelId="{F7D16EAB-2BF8-4038-AB25-996583938B3F}" type="presParOf" srcId="{1D3557D7-B6CD-4F79-8206-688C6EEEFDED}" destId="{4597476D-DDCD-44B1-AF43-2A4A1BE11115}" srcOrd="1" destOrd="0" presId="urn:microsoft.com/office/officeart/2008/layout/HorizontalMultiLevelHierarchy"/>
    <dgm:cxn modelId="{B930E807-DEDE-4C6A-A9B5-592F56AE73C8}" type="presParOf" srcId="{ED9E20AC-0068-4F2F-93B7-330E415B2924}" destId="{26CEE376-7B7B-47D2-9E2F-1630A3579FC9}" srcOrd="2" destOrd="0" presId="urn:microsoft.com/office/officeart/2008/layout/HorizontalMultiLevelHierarchy"/>
    <dgm:cxn modelId="{6768C16B-C92D-4FD2-900C-0C0BB808EA5D}" type="presParOf" srcId="{26CEE376-7B7B-47D2-9E2F-1630A3579FC9}" destId="{5C4946C8-97BD-4699-962A-7A73BEC7321F}" srcOrd="0" destOrd="0" presId="urn:microsoft.com/office/officeart/2008/layout/HorizontalMultiLevelHierarchy"/>
    <dgm:cxn modelId="{C98A6110-6FE1-4F60-B556-259C310AF3C0}" type="presParOf" srcId="{ED9E20AC-0068-4F2F-93B7-330E415B2924}" destId="{918F65EB-6892-43ED-8BD6-914E2180292E}" srcOrd="3" destOrd="0" presId="urn:microsoft.com/office/officeart/2008/layout/HorizontalMultiLevelHierarchy"/>
    <dgm:cxn modelId="{BF85F4C9-016D-424E-86F2-CD25924A285E}" type="presParOf" srcId="{918F65EB-6892-43ED-8BD6-914E2180292E}" destId="{AAFD42C2-D319-494A-A0C3-A0659F2F38A1}" srcOrd="0" destOrd="0" presId="urn:microsoft.com/office/officeart/2008/layout/HorizontalMultiLevelHierarchy"/>
    <dgm:cxn modelId="{A16F9FAF-475F-42E8-93E9-F8057BFD95F5}" type="presParOf" srcId="{918F65EB-6892-43ED-8BD6-914E2180292E}" destId="{778CE98D-6055-48CA-ACDB-7F0C302F5C49}" srcOrd="1" destOrd="0"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CEE376-7B7B-47D2-9E2F-1630A3579FC9}">
      <dsp:nvSpPr>
        <dsp:cNvPr id="0" name=""/>
        <dsp:cNvSpPr/>
      </dsp:nvSpPr>
      <dsp:spPr>
        <a:xfrm>
          <a:off x="2366001" y="1681743"/>
          <a:ext cx="189571" cy="404128"/>
        </a:xfrm>
        <a:custGeom>
          <a:avLst/>
          <a:gdLst/>
          <a:ahLst/>
          <a:cxnLst/>
          <a:rect l="0" t="0" r="0" b="0"/>
          <a:pathLst>
            <a:path>
              <a:moveTo>
                <a:pt x="0" y="0"/>
              </a:moveTo>
              <a:lnTo>
                <a:pt x="94785" y="0"/>
              </a:lnTo>
              <a:lnTo>
                <a:pt x="94785" y="404128"/>
              </a:lnTo>
              <a:lnTo>
                <a:pt x="189571" y="404128"/>
              </a:lnTo>
            </a:path>
          </a:pathLst>
        </a:custGeom>
        <a:noFill/>
        <a:ln w="12700" cap="flat" cmpd="sng" algn="ctr">
          <a:solidFill>
            <a:schemeClr val="accent4">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33350">
            <a:lnSpc>
              <a:spcPct val="90000"/>
            </a:lnSpc>
            <a:spcBef>
              <a:spcPct val="0"/>
            </a:spcBef>
            <a:spcAft>
              <a:spcPct val="35000"/>
            </a:spcAft>
            <a:buNone/>
          </a:pPr>
          <a:endParaRPr lang="zh-CN" altLang="en-US" sz="300" kern="1200"/>
        </a:p>
      </dsp:txBody>
      <dsp:txXfrm>
        <a:off x="2449627" y="1872648"/>
        <a:ext cx="22319" cy="22319"/>
      </dsp:txXfrm>
    </dsp:sp>
    <dsp:sp modelId="{B7D96CB6-1991-4F6E-8809-28D4CC7E3A28}">
      <dsp:nvSpPr>
        <dsp:cNvPr id="0" name=""/>
        <dsp:cNvSpPr/>
      </dsp:nvSpPr>
      <dsp:spPr>
        <a:xfrm>
          <a:off x="2366001" y="1285234"/>
          <a:ext cx="189571" cy="396509"/>
        </a:xfrm>
        <a:custGeom>
          <a:avLst/>
          <a:gdLst/>
          <a:ahLst/>
          <a:cxnLst/>
          <a:rect l="0" t="0" r="0" b="0"/>
          <a:pathLst>
            <a:path>
              <a:moveTo>
                <a:pt x="0" y="396509"/>
              </a:moveTo>
              <a:lnTo>
                <a:pt x="94785" y="396509"/>
              </a:lnTo>
              <a:lnTo>
                <a:pt x="94785" y="0"/>
              </a:lnTo>
              <a:lnTo>
                <a:pt x="189571" y="0"/>
              </a:lnTo>
            </a:path>
          </a:pathLst>
        </a:custGeom>
        <a:noFill/>
        <a:ln w="12700" cap="flat" cmpd="sng" algn="ctr">
          <a:solidFill>
            <a:schemeClr val="accent4">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177800">
            <a:lnSpc>
              <a:spcPct val="90000"/>
            </a:lnSpc>
            <a:spcBef>
              <a:spcPct val="0"/>
            </a:spcBef>
            <a:spcAft>
              <a:spcPct val="35000"/>
            </a:spcAft>
            <a:buNone/>
          </a:pPr>
          <a:endParaRPr lang="zh-CN" altLang="en-US" sz="400" kern="1200"/>
        </a:p>
      </dsp:txBody>
      <dsp:txXfrm>
        <a:off x="2449799" y="1472501"/>
        <a:ext cx="21974" cy="21974"/>
      </dsp:txXfrm>
    </dsp:sp>
    <dsp:sp modelId="{EA169814-01A2-4268-99C5-12676B6BAF8B}">
      <dsp:nvSpPr>
        <dsp:cNvPr id="0" name=""/>
        <dsp:cNvSpPr/>
      </dsp:nvSpPr>
      <dsp:spPr>
        <a:xfrm>
          <a:off x="1011201" y="865343"/>
          <a:ext cx="1076798" cy="1632801"/>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zh-CN" altLang="en-US" sz="2000" b="0" kern="1200" spc="100" dirty="0">
              <a:uFillTx/>
              <a:sym typeface="+mn-ea"/>
            </a:rPr>
            <a:t>端午节科普小动画制作</a:t>
          </a:r>
          <a:endParaRPr lang="zh-CN" altLang="en-US" sz="2000" kern="1200" dirty="0"/>
        </a:p>
      </dsp:txBody>
      <dsp:txXfrm>
        <a:off x="1011201" y="865343"/>
        <a:ext cx="1076798" cy="1632801"/>
      </dsp:txXfrm>
    </dsp:sp>
    <dsp:sp modelId="{10ED575E-A3A3-4E62-A3F1-5EC19A0D0655}">
      <dsp:nvSpPr>
        <dsp:cNvPr id="0" name=""/>
        <dsp:cNvSpPr/>
      </dsp:nvSpPr>
      <dsp:spPr>
        <a:xfrm>
          <a:off x="2555572" y="964979"/>
          <a:ext cx="2100873" cy="640510"/>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任务</a:t>
          </a:r>
          <a:r>
            <a:rPr lang="en-US" altLang="zh-CN" sz="1800" kern="1200" dirty="0"/>
            <a:t>1 </a:t>
          </a:r>
          <a:r>
            <a:rPr lang="zh-CN" altLang="en-US" sz="1800" kern="1200" dirty="0"/>
            <a:t>编写脚本</a:t>
          </a:r>
        </a:p>
      </dsp:txBody>
      <dsp:txXfrm>
        <a:off x="2555572" y="964979"/>
        <a:ext cx="2100873" cy="640510"/>
      </dsp:txXfrm>
    </dsp:sp>
    <dsp:sp modelId="{AAFD42C2-D319-494A-A0C3-A0659F2F38A1}">
      <dsp:nvSpPr>
        <dsp:cNvPr id="0" name=""/>
        <dsp:cNvSpPr/>
      </dsp:nvSpPr>
      <dsp:spPr>
        <a:xfrm>
          <a:off x="2555572" y="1765616"/>
          <a:ext cx="2100873" cy="640510"/>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任务</a:t>
          </a:r>
          <a:r>
            <a:rPr lang="en-US" altLang="zh-CN" sz="1800" kern="1200" dirty="0"/>
            <a:t>2 </a:t>
          </a:r>
          <a:r>
            <a:rPr lang="zh-CN" altLang="en-US" sz="1800" kern="1200" dirty="0"/>
            <a:t> 制作视频动画</a:t>
          </a:r>
        </a:p>
      </dsp:txBody>
      <dsp:txXfrm>
        <a:off x="2555572" y="1765616"/>
        <a:ext cx="2100873" cy="640510"/>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0B7C94-C4F0-40C7-B8A3-65C9ABD7ECE5}" type="datetimeFigureOut">
              <a:rPr lang="zh-CN" altLang="en-US" smtClean="0"/>
              <a:t>2022/7/1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DF45A9-8252-4D1C-9B3A-78D25DE194B1}"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CDF45A9-8252-4D1C-9B3A-78D25DE194B1}" type="slidenum">
              <a:rPr lang="zh-CN" altLang="en-US" smtClean="0"/>
              <a:t>35</a:t>
            </a:fld>
            <a:endParaRPr lang="zh-CN" altLang="en-US"/>
          </a:p>
        </p:txBody>
      </p:sp>
    </p:spTree>
    <p:extLst>
      <p:ext uri="{BB962C8B-B14F-4D97-AF65-F5344CB8AC3E}">
        <p14:creationId xmlns:p14="http://schemas.microsoft.com/office/powerpoint/2010/main" val="22180836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CDF45A9-8252-4D1C-9B3A-78D25DE194B1}" type="slidenum">
              <a:rPr lang="zh-CN" altLang="en-US" smtClean="0"/>
              <a:t>36</a:t>
            </a:fld>
            <a:endParaRPr lang="zh-CN" altLang="en-US"/>
          </a:p>
        </p:txBody>
      </p:sp>
    </p:spTree>
    <p:extLst>
      <p:ext uri="{BB962C8B-B14F-4D97-AF65-F5344CB8AC3E}">
        <p14:creationId xmlns:p14="http://schemas.microsoft.com/office/powerpoint/2010/main" val="20423082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2022/7/1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2022/7/1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2022/7/1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2022/7/1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2022/7/1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2022/7/1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997B5FA-0921-464F-AAE1-844C04324D75}" type="datetimeFigureOut">
              <a:rPr lang="zh-CN" altLang="en-US" smtClean="0"/>
              <a:t>2022/7/1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997B5FA-0921-464F-AAE1-844C04324D75}" type="datetimeFigureOut">
              <a:rPr lang="zh-CN" altLang="en-US" smtClean="0"/>
              <a:t>2022/7/1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2022/7/1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2022/7/1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2022/7/1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2022/7/1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a:off x="-12065" y="-2540"/>
            <a:ext cx="12215495" cy="6860540"/>
          </a:xfrm>
          <a:prstGeom prst="rect">
            <a:avLst/>
          </a:prstGeom>
          <a:solidFill>
            <a:srgbClr val="9BC3E6">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descr="理工社logo矢量图-横排黑色"/>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9695815" y="6308725"/>
            <a:ext cx="2230755" cy="355600"/>
          </a:xfrm>
          <a:prstGeom prst="rect">
            <a:avLst/>
          </a:prstGeom>
        </p:spPr>
      </p:pic>
      <p:sp>
        <p:nvSpPr>
          <p:cNvPr id="17" name="矩形 16"/>
          <p:cNvSpPr/>
          <p:nvPr/>
        </p:nvSpPr>
        <p:spPr>
          <a:xfrm>
            <a:off x="4598670" y="1628775"/>
            <a:ext cx="7593330" cy="23139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4598670" y="3938905"/>
            <a:ext cx="7327900" cy="757555"/>
            <a:chOff x="9104" y="6439"/>
            <a:chExt cx="11540" cy="1193"/>
          </a:xfrm>
        </p:grpSpPr>
        <p:sp>
          <p:nvSpPr>
            <p:cNvPr id="24" name="矩形 23"/>
            <p:cNvSpPr/>
            <p:nvPr/>
          </p:nvSpPr>
          <p:spPr>
            <a:xfrm>
              <a:off x="9104" y="6442"/>
              <a:ext cx="10975" cy="1190"/>
            </a:xfrm>
            <a:prstGeom prst="rect">
              <a:avLst/>
            </a:prstGeom>
            <a:solidFill>
              <a:srgbClr val="5B7A7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6" name="文本框 5"/>
            <p:cNvSpPr txBox="1"/>
            <p:nvPr/>
          </p:nvSpPr>
          <p:spPr>
            <a:xfrm>
              <a:off x="9359" y="6439"/>
              <a:ext cx="3717" cy="1113"/>
            </a:xfrm>
            <a:prstGeom prst="rect">
              <a:avLst/>
            </a:prstGeom>
            <a:noFill/>
          </p:spPr>
          <p:txBody>
            <a:bodyPr wrap="square" rtlCol="0">
              <a:spAutoFit/>
            </a:bodyPr>
            <a:lstStyle/>
            <a:p>
              <a:r>
                <a:rPr lang="zh-CN" altLang="en-US" sz="4000" b="1" dirty="0">
                  <a:solidFill>
                    <a:schemeClr val="bg1"/>
                  </a:solidFill>
                  <a:latin typeface="思源黑体 CN Bold" panose="020B0800000000000000" charset="-122"/>
                  <a:ea typeface="思源黑体 CN Bold" panose="020B0800000000000000" charset="-122"/>
                  <a:cs typeface="思源黑体 CN Bold" panose="020B0800000000000000" charset="-122"/>
                </a:rPr>
                <a:t>拓展模块</a:t>
              </a:r>
            </a:p>
          </p:txBody>
        </p:sp>
        <p:sp>
          <p:nvSpPr>
            <p:cNvPr id="12" name="文本框 11"/>
            <p:cNvSpPr txBox="1"/>
            <p:nvPr/>
          </p:nvSpPr>
          <p:spPr>
            <a:xfrm>
              <a:off x="13342" y="6562"/>
              <a:ext cx="7302" cy="921"/>
            </a:xfrm>
            <a:prstGeom prst="rect">
              <a:avLst/>
            </a:prstGeom>
            <a:noFill/>
          </p:spPr>
          <p:txBody>
            <a:bodyPr wrap="square" rtlCol="0">
              <a:spAutoFit/>
            </a:bodyPr>
            <a:lstStyle/>
            <a:p>
              <a:r>
                <a:rPr lang="zh-CN" altLang="en-US" sz="3200" b="1" dirty="0">
                  <a:solidFill>
                    <a:srgbClr val="FFD966"/>
                  </a:solidFill>
                  <a:latin typeface="思源黑体 CN Bold" panose="020B0800000000000000" charset="-122"/>
                  <a:ea typeface="思源黑体 CN Bold" panose="020B0800000000000000" charset="-122"/>
                  <a:cs typeface="思源黑体 CN Bold" panose="020B0800000000000000" charset="-122"/>
                </a:rPr>
                <a:t>端午节科普小动画制作</a:t>
              </a:r>
            </a:p>
          </p:txBody>
        </p:sp>
        <p:sp>
          <p:nvSpPr>
            <p:cNvPr id="14" name="矩形 13"/>
            <p:cNvSpPr/>
            <p:nvPr/>
          </p:nvSpPr>
          <p:spPr>
            <a:xfrm>
              <a:off x="13022" y="6579"/>
              <a:ext cx="141" cy="8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10" name="矩形 9"/>
          <p:cNvSpPr/>
          <p:nvPr/>
        </p:nvSpPr>
        <p:spPr>
          <a:xfrm>
            <a:off x="4599305" y="1556385"/>
            <a:ext cx="7592060" cy="82550"/>
          </a:xfrm>
          <a:prstGeom prst="rect">
            <a:avLst/>
          </a:prstGeom>
          <a:solidFill>
            <a:srgbClr val="83A2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9831705" y="1436370"/>
            <a:ext cx="2360295" cy="118110"/>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5692140" y="1894205"/>
            <a:ext cx="5406390" cy="1506855"/>
          </a:xfrm>
          <a:prstGeom prst="rect">
            <a:avLst/>
          </a:prstGeom>
          <a:noFill/>
        </p:spPr>
        <p:txBody>
          <a:bodyPr wrap="square" rtlCol="0">
            <a:spAutoFit/>
          </a:bodyPr>
          <a:lstStyle/>
          <a:p>
            <a:pPr algn="dist"/>
            <a:r>
              <a:rPr lang="zh-CN" altLang="en-US" sz="9200" b="1">
                <a:solidFill>
                  <a:schemeClr val="bg1"/>
                </a:solidFill>
                <a:effectLst>
                  <a:outerShdw blurRad="38100" dist="38100" dir="2700000" algn="tl">
                    <a:srgbClr val="000000">
                      <a:alpha val="43137"/>
                    </a:srgbClr>
                  </a:outerShdw>
                </a:effectLst>
                <a:latin typeface="思源黑体 CN Bold" panose="020B0800000000000000" charset="-122"/>
                <a:ea typeface="思源黑体 CN Bold" panose="020B0800000000000000" charset="-122"/>
              </a:rPr>
              <a:t>信息技术</a:t>
            </a:r>
          </a:p>
        </p:txBody>
      </p:sp>
      <p:grpSp>
        <p:nvGrpSpPr>
          <p:cNvPr id="23" name="组合 22"/>
          <p:cNvGrpSpPr/>
          <p:nvPr/>
        </p:nvGrpSpPr>
        <p:grpSpPr>
          <a:xfrm>
            <a:off x="5659755" y="2311400"/>
            <a:ext cx="6531610" cy="1627505"/>
            <a:chOff x="8913" y="3414"/>
            <a:chExt cx="10286" cy="2563"/>
          </a:xfrm>
        </p:grpSpPr>
        <p:cxnSp>
          <p:nvCxnSpPr>
            <p:cNvPr id="18" name="直接连接符 17"/>
            <p:cNvCxnSpPr/>
            <p:nvPr/>
          </p:nvCxnSpPr>
          <p:spPr>
            <a:xfrm flipH="1">
              <a:off x="17973" y="3414"/>
              <a:ext cx="1226" cy="0"/>
            </a:xfrm>
            <a:prstGeom prst="line">
              <a:avLst/>
            </a:prstGeom>
            <a:ln>
              <a:solidFill>
                <a:schemeClr val="bg1">
                  <a:alpha val="68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17970" y="3420"/>
              <a:ext cx="0" cy="1710"/>
            </a:xfrm>
            <a:prstGeom prst="line">
              <a:avLst/>
            </a:prstGeom>
            <a:ln>
              <a:solidFill>
                <a:schemeClr val="bg1">
                  <a:alpha val="68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8913" y="5130"/>
              <a:ext cx="9060" cy="0"/>
            </a:xfrm>
            <a:prstGeom prst="line">
              <a:avLst/>
            </a:prstGeom>
            <a:ln>
              <a:solidFill>
                <a:schemeClr val="bg1">
                  <a:alpha val="68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924" y="5130"/>
              <a:ext cx="0" cy="847"/>
            </a:xfrm>
            <a:prstGeom prst="line">
              <a:avLst/>
            </a:prstGeom>
            <a:ln>
              <a:solidFill>
                <a:schemeClr val="bg1">
                  <a:alpha val="68000"/>
                </a:schemeClr>
              </a:solidFill>
            </a:ln>
          </p:spPr>
          <p:style>
            <a:lnRef idx="1">
              <a:schemeClr val="accent1"/>
            </a:lnRef>
            <a:fillRef idx="0">
              <a:schemeClr val="accent1"/>
            </a:fillRef>
            <a:effectRef idx="0">
              <a:schemeClr val="accent1"/>
            </a:effectRef>
            <a:fontRef idx="minor">
              <a:schemeClr val="tx1"/>
            </a:fontRef>
          </p:style>
        </p:cxnSp>
      </p:grpSp>
      <p:grpSp>
        <p:nvGrpSpPr>
          <p:cNvPr id="51" name="组合 50"/>
          <p:cNvGrpSpPr/>
          <p:nvPr/>
        </p:nvGrpSpPr>
        <p:grpSpPr>
          <a:xfrm>
            <a:off x="4209415" y="1638935"/>
            <a:ext cx="392430" cy="3039110"/>
            <a:chOff x="8550" y="2581"/>
            <a:chExt cx="618" cy="4786"/>
          </a:xfrm>
        </p:grpSpPr>
        <p:sp>
          <p:nvSpPr>
            <p:cNvPr id="9" name="矩形 8"/>
            <p:cNvSpPr/>
            <p:nvPr/>
          </p:nvSpPr>
          <p:spPr>
            <a:xfrm>
              <a:off x="8550" y="2581"/>
              <a:ext cx="618" cy="3628"/>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8551" y="6209"/>
              <a:ext cx="611" cy="1158"/>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a:off x="191770" y="189230"/>
            <a:ext cx="7949565" cy="598170"/>
            <a:chOff x="302" y="298"/>
            <a:chExt cx="12519" cy="942"/>
          </a:xfrm>
        </p:grpSpPr>
        <p:sp>
          <p:nvSpPr>
            <p:cNvPr id="4" name="稻壳儿原创设计师【幻雨工作室】_2"/>
            <p:cNvSpPr txBox="1"/>
            <p:nvPr/>
          </p:nvSpPr>
          <p:spPr>
            <a:xfrm>
              <a:off x="1323" y="480"/>
              <a:ext cx="11499" cy="5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a:latin typeface="等线" panose="02010600030101010101" charset="-122"/>
                  <a:ea typeface="等线" panose="02010600030101010101" charset="-122"/>
                  <a:cs typeface="等线" panose="02010600030101010101" charset="-122"/>
                </a:rPr>
                <a:t>“</a:t>
              </a:r>
              <a:r>
                <a:rPr lang="zh-CN" altLang="en-US" b="1" dirty="0">
                  <a:latin typeface="等线" panose="02010600030101010101" charset="-122"/>
                  <a:ea typeface="等线" panose="02010600030101010101" charset="-122"/>
                  <a:cs typeface="等线" panose="02010600030101010101" charset="-122"/>
                </a:rPr>
                <a:t>十四五”职业教育国家规划教材（中等职业学校公共基础课程教材）</a:t>
              </a:r>
              <a:endParaRPr lang="en-US" altLang="zh-CN" b="1" dirty="0">
                <a:latin typeface="等线" panose="02010600030101010101" charset="-122"/>
                <a:ea typeface="等线" panose="02010600030101010101" charset="-122"/>
                <a:cs typeface="等线" panose="02010600030101010101" charset="-122"/>
              </a:endParaRPr>
            </a:p>
          </p:txBody>
        </p:sp>
        <p:pic>
          <p:nvPicPr>
            <p:cNvPr id="38" name="图片 37"/>
            <p:cNvPicPr>
              <a:picLocks noChangeAspect="1"/>
            </p:cNvPicPr>
            <p:nvPr/>
          </p:nvPicPr>
          <p:blipFill>
            <a:blip r:embed="rId3">
              <a:clrChange>
                <a:clrFrom>
                  <a:srgbClr val="FEFEFE">
                    <a:alpha val="100000"/>
                  </a:srgbClr>
                </a:clrFrom>
                <a:clrTo>
                  <a:srgbClr val="FEFEFE">
                    <a:alpha val="100000"/>
                    <a:alpha val="0"/>
                  </a:srgbClr>
                </a:clrTo>
              </a:clrChange>
            </a:blip>
            <a:stretch>
              <a:fillRect/>
            </a:stretch>
          </p:blipFill>
          <p:spPr>
            <a:xfrm>
              <a:off x="302" y="298"/>
              <a:ext cx="943" cy="943"/>
            </a:xfrm>
            <a:prstGeom prst="rect">
              <a:avLst/>
            </a:prstGeom>
          </p:spPr>
        </p:pic>
      </p:grpSp>
      <p:sp>
        <p:nvSpPr>
          <p:cNvPr id="42" name="椭圆 41"/>
          <p:cNvSpPr/>
          <p:nvPr/>
        </p:nvSpPr>
        <p:spPr>
          <a:xfrm>
            <a:off x="2783840" y="4220845"/>
            <a:ext cx="640715" cy="640715"/>
          </a:xfrm>
          <a:prstGeom prst="ellipse">
            <a:avLst/>
          </a:prstGeom>
          <a:solidFill>
            <a:srgbClr val="FFC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47" name="椭圆 46"/>
          <p:cNvSpPr/>
          <p:nvPr/>
        </p:nvSpPr>
        <p:spPr>
          <a:xfrm>
            <a:off x="1344295" y="1341120"/>
            <a:ext cx="1038225" cy="1038225"/>
          </a:xfrm>
          <a:prstGeom prst="ellipse">
            <a:avLst/>
          </a:prstGeom>
          <a:solidFill>
            <a:srgbClr val="A2B9B5">
              <a:alpha val="2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8" tIns="60954" rIns="121908" bIns="60954" rtlCol="0" anchor="ctr"/>
          <a:lstStyle/>
          <a:p>
            <a:pPr algn="ctr"/>
            <a:endParaRPr lang="zh-CN" altLang="en-US"/>
          </a:p>
        </p:txBody>
      </p:sp>
      <p:sp>
        <p:nvSpPr>
          <p:cNvPr id="43" name="任意多边形 42"/>
          <p:cNvSpPr/>
          <p:nvPr/>
        </p:nvSpPr>
        <p:spPr>
          <a:xfrm>
            <a:off x="0" y="2132965"/>
            <a:ext cx="3016885" cy="4769485"/>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4751" h="7511">
                <a:moveTo>
                  <a:pt x="996" y="0"/>
                </a:moveTo>
                <a:cubicBezTo>
                  <a:pt x="3070" y="0"/>
                  <a:pt x="4751" y="1681"/>
                  <a:pt x="4751" y="3756"/>
                </a:cubicBezTo>
                <a:cubicBezTo>
                  <a:pt x="4751" y="5830"/>
                  <a:pt x="3070" y="7511"/>
                  <a:pt x="996" y="7511"/>
                </a:cubicBezTo>
                <a:cubicBezTo>
                  <a:pt x="656" y="7511"/>
                  <a:pt x="326" y="7466"/>
                  <a:pt x="13" y="7381"/>
                </a:cubicBezTo>
                <a:lnTo>
                  <a:pt x="0" y="7377"/>
                </a:lnTo>
                <a:lnTo>
                  <a:pt x="0" y="134"/>
                </a:lnTo>
                <a:lnTo>
                  <a:pt x="13" y="130"/>
                </a:lnTo>
                <a:cubicBezTo>
                  <a:pt x="326" y="45"/>
                  <a:pt x="656" y="0"/>
                  <a:pt x="996" y="0"/>
                </a:cubicBezTo>
                <a:close/>
              </a:path>
            </a:pathLst>
          </a:cu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21908" tIns="60954" rIns="121908" bIns="60954" rtlCol="0" anchor="ctr">
            <a:noAutofit/>
          </a:bodyP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1000"/>
                                        <p:tgtEl>
                                          <p:spTgt spid="43"/>
                                        </p:tgtEl>
                                      </p:cBhvr>
                                    </p:animEffect>
                                    <p:anim calcmode="lin" valueType="num">
                                      <p:cBhvr>
                                        <p:cTn id="8" dur="1000" fill="hold"/>
                                        <p:tgtEl>
                                          <p:spTgt spid="43"/>
                                        </p:tgtEl>
                                        <p:attrNameLst>
                                          <p:attrName>ppt_x</p:attrName>
                                        </p:attrNameLst>
                                      </p:cBhvr>
                                      <p:tavLst>
                                        <p:tav tm="0">
                                          <p:val>
                                            <p:strVal val="#ppt_x"/>
                                          </p:val>
                                        </p:tav>
                                        <p:tav tm="100000">
                                          <p:val>
                                            <p:strVal val="#ppt_x"/>
                                          </p:val>
                                        </p:tav>
                                      </p:tavLst>
                                    </p:anim>
                                    <p:anim calcmode="lin" valueType="num">
                                      <p:cBhvr>
                                        <p:cTn id="9" dur="1000" fill="hold"/>
                                        <p:tgtEl>
                                          <p:spTgt spid="4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 calcmode="lin" valueType="num">
                                      <p:cBhvr>
                                        <p:cTn id="13" dur="200" fill="hold"/>
                                        <p:tgtEl>
                                          <p:spTgt spid="47"/>
                                        </p:tgtEl>
                                        <p:attrNameLst>
                                          <p:attrName>ppt_w</p:attrName>
                                        </p:attrNameLst>
                                      </p:cBhvr>
                                      <p:tavLst>
                                        <p:tav tm="0">
                                          <p:val>
                                            <p:fltVal val="0"/>
                                          </p:val>
                                        </p:tav>
                                        <p:tav tm="100000">
                                          <p:val>
                                            <p:strVal val="#ppt_w"/>
                                          </p:val>
                                        </p:tav>
                                      </p:tavLst>
                                    </p:anim>
                                    <p:anim calcmode="lin" valueType="num">
                                      <p:cBhvr>
                                        <p:cTn id="14" dur="200" fill="hold"/>
                                        <p:tgtEl>
                                          <p:spTgt spid="47"/>
                                        </p:tgtEl>
                                        <p:attrNameLst>
                                          <p:attrName>ppt_h</p:attrName>
                                        </p:attrNameLst>
                                      </p:cBhvr>
                                      <p:tavLst>
                                        <p:tav tm="0">
                                          <p:val>
                                            <p:fltVal val="0"/>
                                          </p:val>
                                        </p:tav>
                                        <p:tav tm="100000">
                                          <p:val>
                                            <p:strVal val="#ppt_h"/>
                                          </p:val>
                                        </p:tav>
                                      </p:tavLst>
                                    </p:anim>
                                    <p:animEffect transition="in" filter="fade">
                                      <p:cBhvr>
                                        <p:cTn id="15" dur="200"/>
                                        <p:tgtEl>
                                          <p:spTgt spid="47"/>
                                        </p:tgtEl>
                                      </p:cBhvr>
                                    </p:animEffect>
                                  </p:childTnLst>
                                </p:cTn>
                              </p:par>
                            </p:childTnLst>
                          </p:cTn>
                        </p:par>
                        <p:par>
                          <p:cTn id="16" fill="hold">
                            <p:stCondLst>
                              <p:cond delay="1500"/>
                            </p:stCondLst>
                            <p:childTnLst>
                              <p:par>
                                <p:cTn id="17" presetID="6" presetClass="emph" presetSubtype="0" decel="42000" autoRev="1" fill="hold" grpId="1" nodeType="afterEffect">
                                  <p:stCondLst>
                                    <p:cond delay="0"/>
                                  </p:stCondLst>
                                  <p:childTnLst>
                                    <p:animScale>
                                      <p:cBhvr>
                                        <p:cTn id="18" dur="150" fill="hold"/>
                                        <p:tgtEl>
                                          <p:spTgt spid="47"/>
                                        </p:tgtEl>
                                      </p:cBhvr>
                                      <p:by x="130000" y="130000"/>
                                    </p:animScale>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200" fill="hold"/>
                                        <p:tgtEl>
                                          <p:spTgt spid="42"/>
                                        </p:tgtEl>
                                        <p:attrNameLst>
                                          <p:attrName>ppt_w</p:attrName>
                                        </p:attrNameLst>
                                      </p:cBhvr>
                                      <p:tavLst>
                                        <p:tav tm="0">
                                          <p:val>
                                            <p:fltVal val="0"/>
                                          </p:val>
                                        </p:tav>
                                        <p:tav tm="100000">
                                          <p:val>
                                            <p:strVal val="#ppt_w"/>
                                          </p:val>
                                        </p:tav>
                                      </p:tavLst>
                                    </p:anim>
                                    <p:anim calcmode="lin" valueType="num">
                                      <p:cBhvr>
                                        <p:cTn id="23" dur="200" fill="hold"/>
                                        <p:tgtEl>
                                          <p:spTgt spid="42"/>
                                        </p:tgtEl>
                                        <p:attrNameLst>
                                          <p:attrName>ppt_h</p:attrName>
                                        </p:attrNameLst>
                                      </p:cBhvr>
                                      <p:tavLst>
                                        <p:tav tm="0">
                                          <p:val>
                                            <p:fltVal val="0"/>
                                          </p:val>
                                        </p:tav>
                                        <p:tav tm="100000">
                                          <p:val>
                                            <p:strVal val="#ppt_h"/>
                                          </p:val>
                                        </p:tav>
                                      </p:tavLst>
                                    </p:anim>
                                    <p:animEffect transition="in" filter="fade">
                                      <p:cBhvr>
                                        <p:cTn id="24" dur="200"/>
                                        <p:tgtEl>
                                          <p:spTgt spid="42"/>
                                        </p:tgtEl>
                                      </p:cBhvr>
                                    </p:animEffect>
                                  </p:childTnLst>
                                </p:cTn>
                              </p:par>
                            </p:childTnLst>
                          </p:cTn>
                        </p:par>
                        <p:par>
                          <p:cTn id="25" fill="hold">
                            <p:stCondLst>
                              <p:cond delay="2500"/>
                            </p:stCondLst>
                            <p:childTnLst>
                              <p:par>
                                <p:cTn id="26" presetID="6" presetClass="emph" presetSubtype="0" decel="42000" autoRev="1" fill="hold" grpId="1" nodeType="afterEffect">
                                  <p:stCondLst>
                                    <p:cond delay="0"/>
                                  </p:stCondLst>
                                  <p:childTnLst>
                                    <p:animScale>
                                      <p:cBhvr>
                                        <p:cTn id="27" dur="150" fill="hold"/>
                                        <p:tgtEl>
                                          <p:spTgt spid="42"/>
                                        </p:tgtEl>
                                      </p:cBhvr>
                                      <p:by x="130000" y="13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42" grpId="1" bldLvl="0" animBg="1"/>
      <p:bldP spid="47" grpId="0" bldLvl="0" animBg="1"/>
      <p:bldP spid="47" grpId="1" bldLvl="0" animBg="1"/>
      <p:bldP spid="43"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17"/>
          <p:cNvSpPr/>
          <p:nvPr/>
        </p:nvSpPr>
        <p:spPr>
          <a:xfrm>
            <a:off x="1499636" y="2105827"/>
            <a:ext cx="9870498" cy="2440936"/>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5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970461" y="1315046"/>
            <a:ext cx="5149215" cy="429260"/>
            <a:chOff x="756" y="1856"/>
            <a:chExt cx="8109" cy="676"/>
          </a:xfrm>
        </p:grpSpPr>
        <p:sp>
          <p:nvSpPr>
            <p:cNvPr id="11" name="文本框 10"/>
            <p:cNvSpPr txBox="1"/>
            <p:nvPr/>
          </p:nvSpPr>
          <p:spPr>
            <a:xfrm>
              <a:off x="1999" y="1856"/>
              <a:ext cx="6866" cy="677"/>
            </a:xfrm>
            <a:prstGeom prst="rect">
              <a:avLst/>
            </a:prstGeom>
            <a:noFill/>
          </p:spPr>
          <p:txBody>
            <a:bodyPr wrap="square" rtlCol="0">
              <a:spAutoFit/>
            </a:bodyPr>
            <a:lstStyle/>
            <a:p>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收集资料和编写配音稿</a:t>
              </a:r>
              <a:endParaRPr lang="zh-CN" sz="20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13" name="圆角矩形 12"/>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a:solidFill>
                    <a:schemeClr val="bg1"/>
                  </a:solidFill>
                </a:rPr>
                <a:t>1</a:t>
              </a:r>
            </a:p>
          </p:txBody>
        </p:sp>
      </p:grpSp>
      <p:sp>
        <p:nvSpPr>
          <p:cNvPr id="3" name="矩形 2"/>
          <p:cNvSpPr/>
          <p:nvPr/>
        </p:nvSpPr>
        <p:spPr>
          <a:xfrm>
            <a:off x="1640827" y="2381357"/>
            <a:ext cx="9588115" cy="1889876"/>
          </a:xfrm>
          <a:prstGeom prst="rect">
            <a:avLst/>
          </a:prstGeom>
        </p:spPr>
        <p:txBody>
          <a:bodyPr wrap="square">
            <a:spAutoFit/>
          </a:bodyPr>
          <a:lstStyle/>
          <a:p>
            <a:pPr indent="508000">
              <a:lnSpc>
                <a:spcPct val="150000"/>
              </a:lnSpc>
            </a:pPr>
            <a:r>
              <a:rPr lang="zh-CN" altLang="en-US" sz="2000" dirty="0">
                <a:solidFill>
                  <a:schemeClr val="bg1"/>
                </a:solidFill>
              </a:rPr>
              <a:t>（</a:t>
            </a:r>
            <a:r>
              <a:rPr lang="en-US" altLang="zh-CN" sz="2000" dirty="0">
                <a:solidFill>
                  <a:schemeClr val="bg1"/>
                </a:solidFill>
              </a:rPr>
              <a:t>1</a:t>
            </a:r>
            <a:r>
              <a:rPr lang="zh-CN" altLang="en-US" sz="2000" dirty="0">
                <a:solidFill>
                  <a:schemeClr val="bg1"/>
                </a:solidFill>
              </a:rPr>
              <a:t>）收集资料</a:t>
            </a:r>
          </a:p>
          <a:p>
            <a:pPr indent="508000">
              <a:lnSpc>
                <a:spcPct val="150000"/>
              </a:lnSpc>
            </a:pPr>
            <a:r>
              <a:rPr lang="zh-CN" altLang="en-US" sz="2000" dirty="0">
                <a:solidFill>
                  <a:schemeClr val="bg1"/>
                </a:solidFill>
              </a:rPr>
              <a:t>根据设计思路收集并整理端午节的相关文字、图片资料，用于编写文稿、设计动画形象以及制作动画背景。资料较多时应当分类管理和重命名，以便于制作动画时快速查找。收集整理资料如图所示。</a:t>
            </a:r>
          </a:p>
        </p:txBody>
      </p:sp>
      <p:sp>
        <p:nvSpPr>
          <p:cNvPr id="16" name="文本框 15">
            <a:extLst>
              <a:ext uri="{FF2B5EF4-FFF2-40B4-BE49-F238E27FC236}">
                <a16:creationId xmlns:a16="http://schemas.microsoft.com/office/drawing/2014/main" id="{B5CFA272-71F0-13D5-28FC-A98F69A4E1B9}"/>
              </a:ext>
            </a:extLst>
          </p:cNvPr>
          <p:cNvSpPr txBox="1"/>
          <p:nvPr/>
        </p:nvSpPr>
        <p:spPr>
          <a:xfrm>
            <a:off x="8955405" y="102235"/>
            <a:ext cx="2531745" cy="461645"/>
          </a:xfrm>
          <a:prstGeom prst="rect">
            <a:avLst/>
          </a:prstGeom>
          <a:noFill/>
        </p:spPr>
        <p:txBody>
          <a:bodyPr wrap="none" rtlCol="0" anchor="t">
            <a:spAutoFit/>
          </a:bodyPr>
          <a:lstStyle/>
          <a:p>
            <a:pPr algn="l"/>
            <a:r>
              <a:rPr lang="zh-CN" altLang="en-US" sz="2400" b="1" dirty="0">
                <a:solidFill>
                  <a:srgbClr val="FFFF00"/>
                </a:solidFill>
                <a:sym typeface="+mn-ea"/>
              </a:rPr>
              <a:t>任务1     编写脚本</a:t>
            </a:r>
          </a:p>
        </p:txBody>
      </p:sp>
      <p:pic>
        <p:nvPicPr>
          <p:cNvPr id="4" name="图片 3">
            <a:extLst>
              <a:ext uri="{FF2B5EF4-FFF2-40B4-BE49-F238E27FC236}">
                <a16:creationId xmlns:a16="http://schemas.microsoft.com/office/drawing/2014/main" id="{8C746A45-291E-E285-0195-2C4F2759F175}"/>
              </a:ext>
            </a:extLst>
          </p:cNvPr>
          <p:cNvPicPr>
            <a:picLocks noChangeAspect="1"/>
          </p:cNvPicPr>
          <p:nvPr/>
        </p:nvPicPr>
        <p:blipFill>
          <a:blip r:embed="rId2"/>
          <a:stretch>
            <a:fillRect/>
          </a:stretch>
        </p:blipFill>
        <p:spPr>
          <a:xfrm>
            <a:off x="4872000" y="4822293"/>
            <a:ext cx="3381725" cy="1161523"/>
          </a:xfrm>
          <a:prstGeom prst="rect">
            <a:avLst/>
          </a:prstGeom>
        </p:spPr>
      </p:pic>
      <p:sp>
        <p:nvSpPr>
          <p:cNvPr id="19" name="文本框 18">
            <a:extLst>
              <a:ext uri="{FF2B5EF4-FFF2-40B4-BE49-F238E27FC236}">
                <a16:creationId xmlns:a16="http://schemas.microsoft.com/office/drawing/2014/main" id="{E2909B9F-A508-5D4F-533D-D019B069DC22}"/>
              </a:ext>
            </a:extLst>
          </p:cNvPr>
          <p:cNvSpPr txBox="1"/>
          <p:nvPr/>
        </p:nvSpPr>
        <p:spPr>
          <a:xfrm>
            <a:off x="3909915" y="6202680"/>
            <a:ext cx="5223061" cy="422039"/>
          </a:xfrm>
          <a:prstGeom prst="rect">
            <a:avLst/>
          </a:prstGeom>
          <a:noFill/>
        </p:spPr>
        <p:txBody>
          <a:bodyPr wrap="square" rtlCol="0">
            <a:spAutoFit/>
          </a:bodyPr>
          <a:lstStyle/>
          <a:p>
            <a:pPr indent="0" algn="ctr">
              <a:lnSpc>
                <a:spcPct val="130000"/>
              </a:lnSpc>
              <a:buFont typeface="Wingdings" panose="05000000000000000000" pitchFamily="2" charset="2"/>
              <a:buNone/>
            </a:pPr>
            <a:r>
              <a:rPr lang="zh-CN" altLang="en-US" dirty="0">
                <a:sym typeface="+mn-lt"/>
              </a:rPr>
              <a:t>收集整理资料</a:t>
            </a:r>
            <a:endParaRPr lang="zh-CN" altLang="en-US" sz="1800" dirty="0">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17"/>
          <p:cNvSpPr/>
          <p:nvPr/>
        </p:nvSpPr>
        <p:spPr>
          <a:xfrm>
            <a:off x="754380" y="1640688"/>
            <a:ext cx="5773620" cy="4236312"/>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5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矩形 2"/>
          <p:cNvSpPr/>
          <p:nvPr/>
        </p:nvSpPr>
        <p:spPr>
          <a:xfrm>
            <a:off x="965835" y="2073415"/>
            <a:ext cx="5436966" cy="2813206"/>
          </a:xfrm>
          <a:prstGeom prst="rect">
            <a:avLst/>
          </a:prstGeom>
        </p:spPr>
        <p:txBody>
          <a:bodyPr wrap="square">
            <a:spAutoFit/>
          </a:bodyPr>
          <a:lstStyle/>
          <a:p>
            <a:pPr indent="508000">
              <a:lnSpc>
                <a:spcPct val="150000"/>
              </a:lnSpc>
            </a:pPr>
            <a:r>
              <a:rPr lang="zh-CN" altLang="en-US" sz="2000" dirty="0">
                <a:solidFill>
                  <a:schemeClr val="bg1"/>
                </a:solidFill>
              </a:rPr>
              <a:t>（</a:t>
            </a:r>
            <a:r>
              <a:rPr lang="en-US" altLang="zh-CN" sz="2000" dirty="0">
                <a:solidFill>
                  <a:schemeClr val="bg1"/>
                </a:solidFill>
              </a:rPr>
              <a:t>2</a:t>
            </a:r>
            <a:r>
              <a:rPr lang="zh-CN" altLang="en-US" sz="2000" dirty="0">
                <a:solidFill>
                  <a:schemeClr val="bg1"/>
                </a:solidFill>
              </a:rPr>
              <a:t>）编写配音稿</a:t>
            </a:r>
          </a:p>
          <a:p>
            <a:pPr indent="508000">
              <a:lnSpc>
                <a:spcPct val="150000"/>
              </a:lnSpc>
            </a:pPr>
            <a:r>
              <a:rPr lang="zh-CN" altLang="en-US" sz="2000" dirty="0">
                <a:solidFill>
                  <a:schemeClr val="bg1"/>
                </a:solidFill>
              </a:rPr>
              <a:t>根据收集的资料，设计作品风格和结构，编写配音稿。配音稿语言应精练、生动、形象，文字风格有一定偏向性（活泼或庄重），根据内容分段，控制每部分的字数。配音稿字数决定了配音时长，直接影响动画时长。</a:t>
            </a:r>
          </a:p>
        </p:txBody>
      </p:sp>
      <p:sp>
        <p:nvSpPr>
          <p:cNvPr id="17" name="文本框 16">
            <a:extLst>
              <a:ext uri="{FF2B5EF4-FFF2-40B4-BE49-F238E27FC236}">
                <a16:creationId xmlns:a16="http://schemas.microsoft.com/office/drawing/2014/main" id="{504A0DA7-0569-3437-882A-C9DBEC6C494D}"/>
              </a:ext>
            </a:extLst>
          </p:cNvPr>
          <p:cNvSpPr txBox="1"/>
          <p:nvPr/>
        </p:nvSpPr>
        <p:spPr>
          <a:xfrm>
            <a:off x="8236636" y="5589000"/>
            <a:ext cx="2408886" cy="422039"/>
          </a:xfrm>
          <a:prstGeom prst="rect">
            <a:avLst/>
          </a:prstGeom>
          <a:noFill/>
        </p:spPr>
        <p:txBody>
          <a:bodyPr wrap="square" rtlCol="0">
            <a:spAutoFit/>
          </a:bodyPr>
          <a:lstStyle/>
          <a:p>
            <a:pPr indent="0" algn="ctr">
              <a:lnSpc>
                <a:spcPct val="130000"/>
              </a:lnSpc>
              <a:buFont typeface="Wingdings" panose="05000000000000000000" pitchFamily="2" charset="2"/>
              <a:buNone/>
            </a:pPr>
            <a:r>
              <a:rPr lang="zh-CN" altLang="en-US" dirty="0">
                <a:sym typeface="+mn-lt"/>
              </a:rPr>
              <a:t>编写配音稿</a:t>
            </a:r>
            <a:endParaRPr lang="zh-CN" altLang="en-US" sz="1800" dirty="0">
              <a:sym typeface="+mn-lt"/>
            </a:endParaRPr>
          </a:p>
        </p:txBody>
      </p:sp>
      <p:sp>
        <p:nvSpPr>
          <p:cNvPr id="15" name="文本框 14">
            <a:extLst>
              <a:ext uri="{FF2B5EF4-FFF2-40B4-BE49-F238E27FC236}">
                <a16:creationId xmlns:a16="http://schemas.microsoft.com/office/drawing/2014/main" id="{2E7D01F4-6CFF-CD95-FC81-3325110D84C2}"/>
              </a:ext>
            </a:extLst>
          </p:cNvPr>
          <p:cNvSpPr txBox="1"/>
          <p:nvPr/>
        </p:nvSpPr>
        <p:spPr>
          <a:xfrm>
            <a:off x="8955405" y="102235"/>
            <a:ext cx="2531745" cy="461645"/>
          </a:xfrm>
          <a:prstGeom prst="rect">
            <a:avLst/>
          </a:prstGeom>
          <a:noFill/>
        </p:spPr>
        <p:txBody>
          <a:bodyPr wrap="none" rtlCol="0" anchor="t">
            <a:spAutoFit/>
          </a:bodyPr>
          <a:lstStyle/>
          <a:p>
            <a:pPr algn="l"/>
            <a:r>
              <a:rPr lang="zh-CN" altLang="en-US" sz="2400" b="1" dirty="0">
                <a:solidFill>
                  <a:srgbClr val="FFFF00"/>
                </a:solidFill>
                <a:sym typeface="+mn-ea"/>
              </a:rPr>
              <a:t>任务1     编写脚本</a:t>
            </a:r>
          </a:p>
        </p:txBody>
      </p:sp>
      <p:pic>
        <p:nvPicPr>
          <p:cNvPr id="4" name="图片 3">
            <a:extLst>
              <a:ext uri="{FF2B5EF4-FFF2-40B4-BE49-F238E27FC236}">
                <a16:creationId xmlns:a16="http://schemas.microsoft.com/office/drawing/2014/main" id="{62FF4276-9F1A-3304-3E68-2E4650A63E1B}"/>
              </a:ext>
            </a:extLst>
          </p:cNvPr>
          <p:cNvPicPr>
            <a:picLocks noChangeAspect="1"/>
          </p:cNvPicPr>
          <p:nvPr/>
        </p:nvPicPr>
        <p:blipFill>
          <a:blip r:embed="rId2"/>
          <a:stretch>
            <a:fillRect/>
          </a:stretch>
        </p:blipFill>
        <p:spPr>
          <a:xfrm>
            <a:off x="7240562" y="1917000"/>
            <a:ext cx="4401035" cy="3358685"/>
          </a:xfrm>
          <a:prstGeom prst="rect">
            <a:avLst/>
          </a:prstGeom>
        </p:spPr>
      </p:pic>
    </p:spTree>
    <p:extLst>
      <p:ext uri="{BB962C8B-B14F-4D97-AF65-F5344CB8AC3E}">
        <p14:creationId xmlns:p14="http://schemas.microsoft.com/office/powerpoint/2010/main" val="874998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17"/>
          <p:cNvSpPr/>
          <p:nvPr/>
        </p:nvSpPr>
        <p:spPr>
          <a:xfrm>
            <a:off x="1110458" y="2493000"/>
            <a:ext cx="9971084" cy="187200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5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965835" y="1538724"/>
            <a:ext cx="5149215" cy="429260"/>
            <a:chOff x="756" y="1856"/>
            <a:chExt cx="8109" cy="676"/>
          </a:xfrm>
        </p:grpSpPr>
        <p:sp>
          <p:nvSpPr>
            <p:cNvPr id="11" name="文本框 10"/>
            <p:cNvSpPr txBox="1"/>
            <p:nvPr/>
          </p:nvSpPr>
          <p:spPr>
            <a:xfrm>
              <a:off x="1999" y="1856"/>
              <a:ext cx="6866" cy="677"/>
            </a:xfrm>
            <a:prstGeom prst="rect">
              <a:avLst/>
            </a:prstGeom>
            <a:noFill/>
          </p:spPr>
          <p:txBody>
            <a:bodyPr wrap="square" rtlCol="0">
              <a:spAutoFit/>
            </a:bodyPr>
            <a:lstStyle/>
            <a:p>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审稿与修改</a:t>
              </a:r>
              <a:endParaRPr lang="zh-CN" sz="20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13" name="圆角矩形 12"/>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dirty="0">
                  <a:solidFill>
                    <a:schemeClr val="bg1"/>
                  </a:solidFill>
                </a:rPr>
                <a:t>2</a:t>
              </a:r>
            </a:p>
          </p:txBody>
        </p:sp>
      </p:grpSp>
      <p:sp>
        <p:nvSpPr>
          <p:cNvPr id="3" name="矩形 2"/>
          <p:cNvSpPr/>
          <p:nvPr/>
        </p:nvSpPr>
        <p:spPr>
          <a:xfrm>
            <a:off x="1290437" y="2873437"/>
            <a:ext cx="9611125" cy="966547"/>
          </a:xfrm>
          <a:prstGeom prst="rect">
            <a:avLst/>
          </a:prstGeom>
        </p:spPr>
        <p:txBody>
          <a:bodyPr wrap="square">
            <a:spAutoFit/>
          </a:bodyPr>
          <a:lstStyle/>
          <a:p>
            <a:pPr indent="508000">
              <a:lnSpc>
                <a:spcPct val="150000"/>
              </a:lnSpc>
            </a:pPr>
            <a:r>
              <a:rPr lang="zh-CN" altLang="en-US" sz="2000" dirty="0">
                <a:solidFill>
                  <a:schemeClr val="bg1"/>
                </a:solidFill>
              </a:rPr>
              <a:t>将配音稿送委托方审阅，根据反馈意见进行修改调整。在配音前，应检查文字是否恰当，再次修饰文稿的语句。</a:t>
            </a:r>
          </a:p>
        </p:txBody>
      </p:sp>
      <p:sp>
        <p:nvSpPr>
          <p:cNvPr id="17" name="文本框 16">
            <a:extLst>
              <a:ext uri="{FF2B5EF4-FFF2-40B4-BE49-F238E27FC236}">
                <a16:creationId xmlns:a16="http://schemas.microsoft.com/office/drawing/2014/main" id="{D83B3E75-C5EE-CD48-B7D2-90317B581E75}"/>
              </a:ext>
            </a:extLst>
          </p:cNvPr>
          <p:cNvSpPr txBox="1"/>
          <p:nvPr/>
        </p:nvSpPr>
        <p:spPr>
          <a:xfrm>
            <a:off x="8955405" y="102235"/>
            <a:ext cx="2531745" cy="461645"/>
          </a:xfrm>
          <a:prstGeom prst="rect">
            <a:avLst/>
          </a:prstGeom>
          <a:noFill/>
        </p:spPr>
        <p:txBody>
          <a:bodyPr wrap="none" rtlCol="0" anchor="t">
            <a:spAutoFit/>
          </a:bodyPr>
          <a:lstStyle/>
          <a:p>
            <a:pPr algn="l"/>
            <a:r>
              <a:rPr lang="zh-CN" altLang="en-US" sz="2400" b="1" dirty="0">
                <a:solidFill>
                  <a:srgbClr val="FFFF00"/>
                </a:solidFill>
                <a:sym typeface="+mn-ea"/>
              </a:rPr>
              <a:t>任务1     编写脚本</a:t>
            </a:r>
          </a:p>
        </p:txBody>
      </p:sp>
    </p:spTree>
    <p:extLst>
      <p:ext uri="{BB962C8B-B14F-4D97-AF65-F5344CB8AC3E}">
        <p14:creationId xmlns:p14="http://schemas.microsoft.com/office/powerpoint/2010/main" val="185676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圆角矩形 17"/>
          <p:cNvSpPr/>
          <p:nvPr/>
        </p:nvSpPr>
        <p:spPr>
          <a:xfrm>
            <a:off x="1344105" y="2493000"/>
            <a:ext cx="5072317" cy="349368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5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a:off x="965835" y="1474840"/>
            <a:ext cx="5149215" cy="429260"/>
            <a:chOff x="756" y="1856"/>
            <a:chExt cx="8109" cy="676"/>
          </a:xfrm>
        </p:grpSpPr>
        <p:sp>
          <p:nvSpPr>
            <p:cNvPr id="11" name="文本框 10"/>
            <p:cNvSpPr txBox="1"/>
            <p:nvPr/>
          </p:nvSpPr>
          <p:spPr>
            <a:xfrm>
              <a:off x="1999" y="1856"/>
              <a:ext cx="6866" cy="677"/>
            </a:xfrm>
            <a:prstGeom prst="rect">
              <a:avLst/>
            </a:prstGeom>
            <a:noFill/>
          </p:spPr>
          <p:txBody>
            <a:bodyPr wrap="square" rtlCol="0">
              <a:spAutoFit/>
            </a:bodyPr>
            <a:lstStyle/>
            <a:p>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编写分镜头脚本</a:t>
              </a:r>
              <a:endParaRPr lang="zh-CN" sz="20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13" name="圆角矩形 12"/>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dirty="0">
                  <a:solidFill>
                    <a:schemeClr val="bg1"/>
                  </a:solidFill>
                </a:rPr>
                <a:t>3</a:t>
              </a:r>
            </a:p>
          </p:txBody>
        </p:sp>
      </p:grpSp>
      <p:sp>
        <p:nvSpPr>
          <p:cNvPr id="3" name="矩形 2"/>
          <p:cNvSpPr/>
          <p:nvPr/>
        </p:nvSpPr>
        <p:spPr>
          <a:xfrm>
            <a:off x="1520484" y="2827439"/>
            <a:ext cx="4659760" cy="2813206"/>
          </a:xfrm>
          <a:prstGeom prst="rect">
            <a:avLst/>
          </a:prstGeom>
        </p:spPr>
        <p:txBody>
          <a:bodyPr wrap="square">
            <a:spAutoFit/>
          </a:bodyPr>
          <a:lstStyle/>
          <a:p>
            <a:pPr indent="508000">
              <a:lnSpc>
                <a:spcPct val="150000"/>
              </a:lnSpc>
            </a:pPr>
            <a:r>
              <a:rPr lang="zh-CN" altLang="en-US" sz="2000" dirty="0">
                <a:solidFill>
                  <a:schemeClr val="bg1"/>
                </a:solidFill>
              </a:rPr>
              <a:t>（</a:t>
            </a:r>
            <a:r>
              <a:rPr lang="en-US" altLang="zh-CN" sz="2000" dirty="0">
                <a:solidFill>
                  <a:schemeClr val="bg1"/>
                </a:solidFill>
              </a:rPr>
              <a:t>1</a:t>
            </a:r>
            <a:r>
              <a:rPr lang="zh-CN" altLang="en-US" sz="2000" dirty="0">
                <a:solidFill>
                  <a:schemeClr val="bg1"/>
                </a:solidFill>
              </a:rPr>
              <a:t>）编写脚本</a:t>
            </a:r>
          </a:p>
          <a:p>
            <a:pPr indent="508000">
              <a:lnSpc>
                <a:spcPct val="150000"/>
              </a:lnSpc>
            </a:pPr>
            <a:r>
              <a:rPr lang="zh-CN" altLang="en-US" sz="2000" dirty="0">
                <a:solidFill>
                  <a:schemeClr val="bg1"/>
                </a:solidFill>
              </a:rPr>
              <a:t>根据文稿编写分镜头脚本，脚本应当能具体反映动画内容和制作思路，包含镜号、时长、解说词、画面内容、动画效果、配音、背景音乐等项目。具体项目可以根据内容和制作需要自行调整。</a:t>
            </a:r>
          </a:p>
        </p:txBody>
      </p:sp>
      <p:sp>
        <p:nvSpPr>
          <p:cNvPr id="19" name="文本框 18">
            <a:extLst>
              <a:ext uri="{FF2B5EF4-FFF2-40B4-BE49-F238E27FC236}">
                <a16:creationId xmlns:a16="http://schemas.microsoft.com/office/drawing/2014/main" id="{470B3445-8F4D-E89B-E638-F78E42C87928}"/>
              </a:ext>
            </a:extLst>
          </p:cNvPr>
          <p:cNvSpPr txBox="1"/>
          <p:nvPr/>
        </p:nvSpPr>
        <p:spPr>
          <a:xfrm>
            <a:off x="8237289" y="6333726"/>
            <a:ext cx="2222747" cy="422039"/>
          </a:xfrm>
          <a:prstGeom prst="rect">
            <a:avLst/>
          </a:prstGeom>
          <a:noFill/>
        </p:spPr>
        <p:txBody>
          <a:bodyPr wrap="square" rtlCol="0">
            <a:spAutoFit/>
          </a:bodyPr>
          <a:lstStyle/>
          <a:p>
            <a:pPr indent="0" algn="ctr">
              <a:lnSpc>
                <a:spcPct val="130000"/>
              </a:lnSpc>
              <a:buFont typeface="Wingdings" panose="05000000000000000000" pitchFamily="2" charset="2"/>
              <a:buNone/>
            </a:pPr>
            <a:r>
              <a:rPr lang="zh-CN" altLang="en-US" dirty="0">
                <a:sym typeface="+mn-lt"/>
              </a:rPr>
              <a:t>分镜头脚本的编写</a:t>
            </a:r>
            <a:endParaRPr lang="zh-CN" altLang="en-US" sz="1800" dirty="0">
              <a:sym typeface="+mn-lt"/>
            </a:endParaRPr>
          </a:p>
        </p:txBody>
      </p:sp>
      <p:sp>
        <p:nvSpPr>
          <p:cNvPr id="20" name="文本框 19">
            <a:extLst>
              <a:ext uri="{FF2B5EF4-FFF2-40B4-BE49-F238E27FC236}">
                <a16:creationId xmlns:a16="http://schemas.microsoft.com/office/drawing/2014/main" id="{9A5EC994-11EF-78A1-342A-E3AB1FF07765}"/>
              </a:ext>
            </a:extLst>
          </p:cNvPr>
          <p:cNvSpPr txBox="1"/>
          <p:nvPr/>
        </p:nvSpPr>
        <p:spPr>
          <a:xfrm>
            <a:off x="8955405" y="102235"/>
            <a:ext cx="2531745" cy="461645"/>
          </a:xfrm>
          <a:prstGeom prst="rect">
            <a:avLst/>
          </a:prstGeom>
          <a:noFill/>
        </p:spPr>
        <p:txBody>
          <a:bodyPr wrap="none" rtlCol="0" anchor="t">
            <a:spAutoFit/>
          </a:bodyPr>
          <a:lstStyle/>
          <a:p>
            <a:pPr algn="l"/>
            <a:r>
              <a:rPr lang="zh-CN" altLang="en-US" sz="2400" b="1" dirty="0">
                <a:solidFill>
                  <a:srgbClr val="FFFF00"/>
                </a:solidFill>
                <a:sym typeface="+mn-ea"/>
              </a:rPr>
              <a:t>任务1     编写脚本</a:t>
            </a:r>
          </a:p>
        </p:txBody>
      </p:sp>
      <p:grpSp>
        <p:nvGrpSpPr>
          <p:cNvPr id="21" name="组合 20">
            <a:extLst>
              <a:ext uri="{FF2B5EF4-FFF2-40B4-BE49-F238E27FC236}">
                <a16:creationId xmlns:a16="http://schemas.microsoft.com/office/drawing/2014/main" id="{ABE22E6C-CA7D-9634-3C31-DB94793BB051}"/>
              </a:ext>
            </a:extLst>
          </p:cNvPr>
          <p:cNvGrpSpPr/>
          <p:nvPr/>
        </p:nvGrpSpPr>
        <p:grpSpPr>
          <a:xfrm>
            <a:off x="6944361" y="946121"/>
            <a:ext cx="4808602" cy="5256559"/>
            <a:chOff x="2928000" y="1413000"/>
            <a:chExt cx="5328000" cy="6753274"/>
          </a:xfrm>
        </p:grpSpPr>
        <p:pic>
          <p:nvPicPr>
            <p:cNvPr id="22" name="图片 21">
              <a:extLst>
                <a:ext uri="{FF2B5EF4-FFF2-40B4-BE49-F238E27FC236}">
                  <a16:creationId xmlns:a16="http://schemas.microsoft.com/office/drawing/2014/main" id="{F486AEB8-9DF0-AD3D-8526-77F6C505C349}"/>
                </a:ext>
              </a:extLst>
            </p:cNvPr>
            <p:cNvPicPr>
              <a:picLocks noChangeAspect="1"/>
            </p:cNvPicPr>
            <p:nvPr/>
          </p:nvPicPr>
          <p:blipFill>
            <a:blip r:embed="rId2"/>
            <a:stretch>
              <a:fillRect/>
            </a:stretch>
          </p:blipFill>
          <p:spPr>
            <a:xfrm>
              <a:off x="2928000" y="1413000"/>
              <a:ext cx="5328000" cy="919169"/>
            </a:xfrm>
            <a:prstGeom prst="rect">
              <a:avLst/>
            </a:prstGeom>
          </p:spPr>
        </p:pic>
        <p:pic>
          <p:nvPicPr>
            <p:cNvPr id="23" name="图片 22">
              <a:extLst>
                <a:ext uri="{FF2B5EF4-FFF2-40B4-BE49-F238E27FC236}">
                  <a16:creationId xmlns:a16="http://schemas.microsoft.com/office/drawing/2014/main" id="{80157908-656D-E8A3-3952-0EE53F4684C7}"/>
                </a:ext>
              </a:extLst>
            </p:cNvPr>
            <p:cNvPicPr>
              <a:picLocks noChangeAspect="1"/>
            </p:cNvPicPr>
            <p:nvPr/>
          </p:nvPicPr>
          <p:blipFill>
            <a:blip r:embed="rId3"/>
            <a:stretch>
              <a:fillRect/>
            </a:stretch>
          </p:blipFill>
          <p:spPr>
            <a:xfrm>
              <a:off x="2928000" y="2332169"/>
              <a:ext cx="5328000" cy="5834105"/>
            </a:xfrm>
            <a:prstGeom prst="rect">
              <a:avLst/>
            </a:prstGeom>
          </p:spPr>
        </p:pic>
      </p:grpSp>
    </p:spTree>
    <p:extLst>
      <p:ext uri="{BB962C8B-B14F-4D97-AF65-F5344CB8AC3E}">
        <p14:creationId xmlns:p14="http://schemas.microsoft.com/office/powerpoint/2010/main" val="1132452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文本框 13">
            <a:extLst>
              <a:ext uri="{FF2B5EF4-FFF2-40B4-BE49-F238E27FC236}">
                <a16:creationId xmlns:a16="http://schemas.microsoft.com/office/drawing/2014/main" id="{F4048667-62D4-EAA3-5AA6-0D6680C06257}"/>
              </a:ext>
            </a:extLst>
          </p:cNvPr>
          <p:cNvSpPr txBox="1"/>
          <p:nvPr/>
        </p:nvSpPr>
        <p:spPr>
          <a:xfrm>
            <a:off x="8955405" y="102235"/>
            <a:ext cx="2531745" cy="461645"/>
          </a:xfrm>
          <a:prstGeom prst="rect">
            <a:avLst/>
          </a:prstGeom>
          <a:noFill/>
        </p:spPr>
        <p:txBody>
          <a:bodyPr wrap="none" rtlCol="0" anchor="t">
            <a:spAutoFit/>
          </a:bodyPr>
          <a:lstStyle/>
          <a:p>
            <a:pPr algn="l"/>
            <a:r>
              <a:rPr lang="zh-CN" altLang="en-US" sz="2400" b="1" dirty="0">
                <a:solidFill>
                  <a:srgbClr val="FFFF00"/>
                </a:solidFill>
                <a:sym typeface="+mn-ea"/>
              </a:rPr>
              <a:t>任务1     编写脚本</a:t>
            </a:r>
          </a:p>
        </p:txBody>
      </p:sp>
      <p:sp>
        <p:nvSpPr>
          <p:cNvPr id="20" name="圆角矩形 17">
            <a:extLst>
              <a:ext uri="{FF2B5EF4-FFF2-40B4-BE49-F238E27FC236}">
                <a16:creationId xmlns:a16="http://schemas.microsoft.com/office/drawing/2014/main" id="{562EDCAF-2C18-C92D-21DB-4352893C8176}"/>
              </a:ext>
            </a:extLst>
          </p:cNvPr>
          <p:cNvSpPr/>
          <p:nvPr/>
        </p:nvSpPr>
        <p:spPr>
          <a:xfrm>
            <a:off x="907402" y="1717800"/>
            <a:ext cx="5072317" cy="379920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5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21" name="矩形 20">
            <a:extLst>
              <a:ext uri="{FF2B5EF4-FFF2-40B4-BE49-F238E27FC236}">
                <a16:creationId xmlns:a16="http://schemas.microsoft.com/office/drawing/2014/main" id="{4D9D0D22-59D8-2FD0-2AFA-63518AB49ADF}"/>
              </a:ext>
            </a:extLst>
          </p:cNvPr>
          <p:cNvSpPr/>
          <p:nvPr/>
        </p:nvSpPr>
        <p:spPr>
          <a:xfrm>
            <a:off x="1213567" y="1933800"/>
            <a:ext cx="4659760" cy="3274871"/>
          </a:xfrm>
          <a:prstGeom prst="rect">
            <a:avLst/>
          </a:prstGeom>
        </p:spPr>
        <p:txBody>
          <a:bodyPr wrap="square">
            <a:spAutoFit/>
          </a:bodyPr>
          <a:lstStyle/>
          <a:p>
            <a:pPr indent="508000">
              <a:lnSpc>
                <a:spcPct val="150000"/>
              </a:lnSpc>
            </a:pPr>
            <a:r>
              <a:rPr lang="zh-CN" altLang="en-US" sz="2000" dirty="0">
                <a:solidFill>
                  <a:schemeClr val="bg1"/>
                </a:solidFill>
              </a:rPr>
              <a:t>（</a:t>
            </a:r>
            <a:r>
              <a:rPr lang="en-US" altLang="zh-CN" sz="2000" dirty="0">
                <a:solidFill>
                  <a:schemeClr val="bg1"/>
                </a:solidFill>
              </a:rPr>
              <a:t>2</a:t>
            </a:r>
            <a:r>
              <a:rPr lang="zh-CN" altLang="en-US" sz="2000" dirty="0">
                <a:solidFill>
                  <a:schemeClr val="bg1"/>
                </a:solidFill>
              </a:rPr>
              <a:t>）设计动画形象</a:t>
            </a:r>
          </a:p>
          <a:p>
            <a:pPr indent="508000">
              <a:lnSpc>
                <a:spcPct val="150000"/>
              </a:lnSpc>
            </a:pPr>
            <a:r>
              <a:rPr lang="zh-CN" altLang="en-US" sz="2000" dirty="0">
                <a:solidFill>
                  <a:schemeClr val="bg1"/>
                </a:solidFill>
              </a:rPr>
              <a:t>动画中所需要的人物形象、场景等素材的风格应当与配音稿风格一致。从各类素材网站下载素材图片时，为避免版权纠纷，应特别注意网站关于素材的版权申明。图片格式选择时最好选用背景透明的 </a:t>
            </a:r>
            <a:r>
              <a:rPr lang="en-US" altLang="zh-CN" sz="2000" dirty="0">
                <a:solidFill>
                  <a:schemeClr val="bg1"/>
                </a:solidFill>
              </a:rPr>
              <a:t>PNG </a:t>
            </a:r>
            <a:r>
              <a:rPr lang="zh-CN" altLang="en-US" sz="2000" dirty="0">
                <a:solidFill>
                  <a:schemeClr val="bg1"/>
                </a:solidFill>
              </a:rPr>
              <a:t>格式。</a:t>
            </a:r>
          </a:p>
        </p:txBody>
      </p:sp>
      <p:pic>
        <p:nvPicPr>
          <p:cNvPr id="10" name="图片 9">
            <a:extLst>
              <a:ext uri="{FF2B5EF4-FFF2-40B4-BE49-F238E27FC236}">
                <a16:creationId xmlns:a16="http://schemas.microsoft.com/office/drawing/2014/main" id="{EAF4DA82-4AA5-4CB2-42EE-3D94B1CB3213}"/>
              </a:ext>
            </a:extLst>
          </p:cNvPr>
          <p:cNvPicPr>
            <a:picLocks noChangeAspect="1"/>
          </p:cNvPicPr>
          <p:nvPr/>
        </p:nvPicPr>
        <p:blipFill>
          <a:blip r:embed="rId2"/>
          <a:stretch>
            <a:fillRect/>
          </a:stretch>
        </p:blipFill>
        <p:spPr>
          <a:xfrm>
            <a:off x="6973567" y="1708161"/>
            <a:ext cx="4514783" cy="3562871"/>
          </a:xfrm>
          <a:prstGeom prst="rect">
            <a:avLst/>
          </a:prstGeom>
        </p:spPr>
      </p:pic>
      <p:sp>
        <p:nvSpPr>
          <p:cNvPr id="24" name="文本框 23">
            <a:extLst>
              <a:ext uri="{FF2B5EF4-FFF2-40B4-BE49-F238E27FC236}">
                <a16:creationId xmlns:a16="http://schemas.microsoft.com/office/drawing/2014/main" id="{9CE22FAB-872C-7753-C684-D764AD09984B}"/>
              </a:ext>
            </a:extLst>
          </p:cNvPr>
          <p:cNvSpPr txBox="1"/>
          <p:nvPr/>
        </p:nvSpPr>
        <p:spPr>
          <a:xfrm>
            <a:off x="7909567" y="5517000"/>
            <a:ext cx="3168000" cy="422039"/>
          </a:xfrm>
          <a:prstGeom prst="rect">
            <a:avLst/>
          </a:prstGeom>
          <a:noFill/>
        </p:spPr>
        <p:txBody>
          <a:bodyPr wrap="square" rtlCol="0">
            <a:spAutoFit/>
          </a:bodyPr>
          <a:lstStyle/>
          <a:p>
            <a:pPr indent="0" algn="ctr">
              <a:lnSpc>
                <a:spcPct val="130000"/>
              </a:lnSpc>
              <a:buFont typeface="Wingdings" panose="05000000000000000000" pitchFamily="2" charset="2"/>
              <a:buNone/>
            </a:pPr>
            <a:r>
              <a:rPr lang="zh-CN" altLang="en-US" dirty="0">
                <a:sym typeface="+mn-lt"/>
              </a:rPr>
              <a:t>从素材网站上下载相关图片</a:t>
            </a:r>
            <a:endParaRPr lang="zh-CN" altLang="en-US" sz="1800" dirty="0">
              <a:sym typeface="+mn-lt"/>
            </a:endParaRPr>
          </a:p>
        </p:txBody>
      </p:sp>
    </p:spTree>
    <p:extLst>
      <p:ext uri="{BB962C8B-B14F-4D97-AF65-F5344CB8AC3E}">
        <p14:creationId xmlns:p14="http://schemas.microsoft.com/office/powerpoint/2010/main" val="4084447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5400000">
            <a:off x="523240" y="2117090"/>
            <a:ext cx="6857365" cy="2624455"/>
          </a:xfrm>
          <a:prstGeom prst="rect">
            <a:avLst/>
          </a:prstGeom>
          <a:solidFill>
            <a:srgbClr val="5B7A7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5664200" y="2205355"/>
            <a:ext cx="4286885" cy="706755"/>
          </a:xfrm>
          <a:prstGeom prst="rect">
            <a:avLst/>
          </a:prstGeom>
          <a:noFill/>
        </p:spPr>
        <p:txBody>
          <a:bodyPr wrap="square" rtlCol="0">
            <a:spAutoFit/>
          </a:bodyPr>
          <a:lstStyle/>
          <a:p>
            <a:pPr algn="dist"/>
            <a:r>
              <a:rPr lang="zh-CN" altLang="en-US" sz="4000" b="1" dirty="0">
                <a:solidFill>
                  <a:srgbClr val="F65738"/>
                </a:solidFill>
                <a:latin typeface="微软雅黑" panose="020B0503020204020204" charset="-122"/>
                <a:ea typeface="微软雅黑" panose="020B0503020204020204" charset="-122"/>
                <a:cs typeface="微软雅黑" panose="020B0503020204020204" charset="-122"/>
              </a:rPr>
              <a:t>制作视频动画</a:t>
            </a:r>
          </a:p>
        </p:txBody>
      </p:sp>
      <p:grpSp>
        <p:nvGrpSpPr>
          <p:cNvPr id="16" name="组合 15"/>
          <p:cNvGrpSpPr/>
          <p:nvPr/>
        </p:nvGrpSpPr>
        <p:grpSpPr>
          <a:xfrm>
            <a:off x="6167755" y="3213100"/>
            <a:ext cx="4665980" cy="1954530"/>
            <a:chOff x="9713" y="5060"/>
            <a:chExt cx="7348" cy="3078"/>
          </a:xfrm>
        </p:grpSpPr>
        <p:sp>
          <p:nvSpPr>
            <p:cNvPr id="27" name="文本框 26"/>
            <p:cNvSpPr txBox="1"/>
            <p:nvPr/>
          </p:nvSpPr>
          <p:spPr>
            <a:xfrm>
              <a:off x="10054" y="5060"/>
              <a:ext cx="7007" cy="3078"/>
            </a:xfrm>
            <a:prstGeom prst="rect">
              <a:avLst/>
            </a:prstGeom>
            <a:noFill/>
          </p:spPr>
          <p:txBody>
            <a:bodyPr wrap="square" rtlCol="0">
              <a:spAutoFit/>
            </a:bodyPr>
            <a:lstStyle/>
            <a:p>
              <a:pPr algn="l" fontAlgn="auto">
                <a:lnSpc>
                  <a:spcPct val="150000"/>
                </a:lnSpc>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任务描述</a:t>
              </a:r>
            </a:p>
            <a:p>
              <a:pPr algn="l" fontAlgn="auto">
                <a:lnSpc>
                  <a:spcPct val="150000"/>
                </a:lnSpc>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任务分析</a:t>
              </a:r>
            </a:p>
            <a:p>
              <a:pPr algn="l" fontAlgn="auto">
                <a:lnSpc>
                  <a:spcPct val="150000"/>
                </a:lnSpc>
                <a:buClrTx/>
                <a:buSzTx/>
                <a:buFontTx/>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任务实施</a:t>
              </a:r>
            </a:p>
          </p:txBody>
        </p:sp>
        <p:sp>
          <p:nvSpPr>
            <p:cNvPr id="9" name="椭圆 8"/>
            <p:cNvSpPr/>
            <p:nvPr/>
          </p:nvSpPr>
          <p:spPr>
            <a:xfrm>
              <a:off x="9713" y="562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713" y="664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9713" y="7668"/>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文本框 2"/>
          <p:cNvSpPr txBox="1"/>
          <p:nvPr/>
        </p:nvSpPr>
        <p:spPr>
          <a:xfrm>
            <a:off x="3792220" y="1772920"/>
            <a:ext cx="471805" cy="2306955"/>
          </a:xfrm>
          <a:prstGeom prst="rect">
            <a:avLst/>
          </a:prstGeom>
          <a:noFill/>
        </p:spPr>
        <p:txBody>
          <a:bodyPr wrap="square" rtlCol="0" anchor="t">
            <a:spAutoFit/>
          </a:bodyPr>
          <a:lstStyle/>
          <a:p>
            <a:pPr algn="dist"/>
            <a:r>
              <a:rPr lang="zh-CN" altLang="en-US" sz="4800" b="1">
                <a:solidFill>
                  <a:schemeClr val="bg1"/>
                </a:solidFill>
                <a:latin typeface="微软雅黑" panose="020B0503020204020204" charset="-122"/>
                <a:ea typeface="微软雅黑" panose="020B0503020204020204" charset="-122"/>
                <a:cs typeface="微软雅黑" panose="020B0503020204020204" charset="-122"/>
                <a:sym typeface="+mn-ea"/>
              </a:rPr>
              <a:t>任务</a:t>
            </a:r>
            <a:r>
              <a:rPr lang="en-US" altLang="zh-CN" sz="4800" b="1">
                <a:solidFill>
                  <a:schemeClr val="bg1"/>
                </a:solidFill>
                <a:latin typeface="微软雅黑" panose="020B0503020204020204" charset="-122"/>
                <a:ea typeface="微软雅黑" panose="020B0503020204020204" charset="-122"/>
                <a:cs typeface="微软雅黑" panose="020B0503020204020204" charset="-122"/>
                <a:sym typeface="+mn-ea"/>
              </a:rPr>
              <a:t>2</a:t>
            </a:r>
          </a:p>
        </p:txBody>
      </p:sp>
      <p:grpSp>
        <p:nvGrpSpPr>
          <p:cNvPr id="11" name="组合 10"/>
          <p:cNvGrpSpPr/>
          <p:nvPr/>
        </p:nvGrpSpPr>
        <p:grpSpPr>
          <a:xfrm>
            <a:off x="3545840" y="1465580"/>
            <a:ext cx="1034415" cy="2755265"/>
            <a:chOff x="5584" y="2308"/>
            <a:chExt cx="1629" cy="4339"/>
          </a:xfrm>
        </p:grpSpPr>
        <p:cxnSp>
          <p:nvCxnSpPr>
            <p:cNvPr id="6" name="直接连接符 5"/>
            <p:cNvCxnSpPr/>
            <p:nvPr/>
          </p:nvCxnSpPr>
          <p:spPr>
            <a:xfrm flipH="1">
              <a:off x="5614" y="5967"/>
              <a:ext cx="6" cy="68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584" y="6647"/>
              <a:ext cx="604"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543" y="2338"/>
              <a:ext cx="670"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194" y="2308"/>
              <a:ext cx="0" cy="57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1488000" y="2384420"/>
            <a:ext cx="9360000" cy="255658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1920000" y="2717523"/>
            <a:ext cx="8568000" cy="1884618"/>
          </a:xfrm>
          <a:prstGeom prst="rect">
            <a:avLst/>
          </a:prstGeom>
          <a:noFill/>
        </p:spPr>
        <p:txBody>
          <a:bodyPr wrap="square" rtlCol="0" anchor="t">
            <a:spAutoFit/>
          </a:bodyPr>
          <a:lstStyle/>
          <a:p>
            <a:pPr indent="508000" fontAlgn="auto">
              <a:lnSpc>
                <a:spcPct val="150000"/>
              </a:lnSpc>
              <a:extLst>
                <a:ext uri="{35155182-B16C-46BC-9424-99874614C6A1}">
                  <wpsdc:indentchars xmlns="" xmlns:wpsdc="http://www.wps.cn/officeDocument/2017/drawingmlCustomData" val="200" checksum="282533468"/>
                </a:ext>
              </a:extLst>
            </a:pP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完成所有准备工作后，小小就可以根据分镜头脚本制作动画。先安排人员完成解说词配音，可以采用软件合成，也可以使用真人语音；再根据每句解说词的内容选择图片，使用关键帧制作动画效果；最后按委托人的要求输出指定格式的成片。</a:t>
            </a:r>
          </a:p>
        </p:txBody>
      </p:sp>
      <p:grpSp>
        <p:nvGrpSpPr>
          <p:cNvPr id="12" name="组合 11"/>
          <p:cNvGrpSpPr/>
          <p:nvPr/>
        </p:nvGrpSpPr>
        <p:grpSpPr>
          <a:xfrm>
            <a:off x="0" y="-26670"/>
            <a:ext cx="12204065" cy="904875"/>
            <a:chOff x="0" y="-42"/>
            <a:chExt cx="19219" cy="1425"/>
          </a:xfrm>
        </p:grpSpPr>
        <p:sp>
          <p:nvSpPr>
            <p:cNvPr id="10" name="矩形 9"/>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302" y="184"/>
              <a:ext cx="1304" cy="1199"/>
              <a:chOff x="756" y="1232"/>
              <a:chExt cx="1304" cy="1199"/>
            </a:xfrm>
          </p:grpSpPr>
          <p:sp>
            <p:nvSpPr>
              <p:cNvPr id="3" name="矩形 2"/>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任务描述</a:t>
              </a:r>
            </a:p>
          </p:txBody>
        </p:sp>
        <p:sp>
          <p:nvSpPr>
            <p:cNvPr id="9" name="矩形 8"/>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3406" y="90"/>
              <a:ext cx="4956" cy="727"/>
            </a:xfrm>
            <a:prstGeom prst="rect">
              <a:avLst/>
            </a:prstGeom>
            <a:noFill/>
          </p:spPr>
          <p:txBody>
            <a:bodyPr wrap="non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制作视频动画</a:t>
              </a:r>
            </a:p>
          </p:txBody>
        </p:sp>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1020445" y="1378186"/>
            <a:ext cx="10140315" cy="2122814"/>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5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1323657" y="1501179"/>
            <a:ext cx="9533890" cy="1884618"/>
          </a:xfrm>
          <a:prstGeom prst="rect">
            <a:avLst/>
          </a:prstGeom>
          <a:noFill/>
        </p:spPr>
        <p:txBody>
          <a:bodyPr wrap="square" rtlCol="0" anchor="t">
            <a:spAutoFit/>
          </a:bodyPr>
          <a:lstStyle/>
          <a:p>
            <a:pPr indent="508000" fontAlgn="auto">
              <a:lnSpc>
                <a:spcPct val="150000"/>
              </a:lnSpc>
              <a:extLst>
                <a:ext uri="{35155182-B16C-46BC-9424-99874614C6A1}">
                  <wpsdc:indentchars xmlns="" xmlns:wpsdc="http://www.wps.cn/officeDocument/2017/drawingmlCustomData" val="200" checksum="282533468"/>
                </a:ext>
              </a:extLst>
            </a:pP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本片涉及的动画并不复杂，使用最基本的关键帧动画就可以完成，所以小小可以使用剪辑软件而不是专业动画软件制作，这也有利于后期的合成输出。</a:t>
            </a:r>
          </a:p>
          <a:p>
            <a:pPr indent="508000" fontAlgn="auto">
              <a:lnSpc>
                <a:spcPct val="150000"/>
              </a:lnSpc>
              <a:extLst>
                <a:ext uri="{35155182-B16C-46BC-9424-99874614C6A1}">
                  <wpsdc:indentchars xmlns="" xmlns:wpsdc="http://www.wps.cn/officeDocument/2017/drawingmlCustomData" val="200" checksum="282533468"/>
                </a:ext>
              </a:extLst>
            </a:pP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本任务将采用给图片的基本参数（位置、大小、旋转和不透明度）添加关键帧的方式完成动画制作。</a:t>
            </a:r>
          </a:p>
        </p:txBody>
      </p:sp>
      <p:sp>
        <p:nvSpPr>
          <p:cNvPr id="25" name="文本框 24"/>
          <p:cNvSpPr txBox="1"/>
          <p:nvPr/>
        </p:nvSpPr>
        <p:spPr>
          <a:xfrm>
            <a:off x="5520000" y="5714380"/>
            <a:ext cx="1637030" cy="422039"/>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sz="1800" dirty="0">
                <a:sym typeface="+mn-lt"/>
              </a:rPr>
              <a:t>任务路线</a:t>
            </a:r>
          </a:p>
        </p:txBody>
      </p:sp>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任务分析</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 name="组合 1">
            <a:extLst>
              <a:ext uri="{FF2B5EF4-FFF2-40B4-BE49-F238E27FC236}">
                <a16:creationId xmlns:a16="http://schemas.microsoft.com/office/drawing/2014/main" id="{E3F66AC7-3130-B438-60E3-CDAB7A2503A6}"/>
              </a:ext>
            </a:extLst>
          </p:cNvPr>
          <p:cNvGrpSpPr/>
          <p:nvPr/>
        </p:nvGrpSpPr>
        <p:grpSpPr>
          <a:xfrm>
            <a:off x="876079" y="4350292"/>
            <a:ext cx="10317860" cy="858929"/>
            <a:chOff x="876079" y="4350292"/>
            <a:chExt cx="10317860" cy="858929"/>
          </a:xfrm>
        </p:grpSpPr>
        <p:grpSp>
          <p:nvGrpSpPr>
            <p:cNvPr id="34" name="组合 33"/>
            <p:cNvGrpSpPr/>
            <p:nvPr/>
          </p:nvGrpSpPr>
          <p:grpSpPr>
            <a:xfrm>
              <a:off x="4794637" y="4464465"/>
              <a:ext cx="2736178" cy="668655"/>
              <a:chOff x="8185" y="3355"/>
              <a:chExt cx="3762" cy="1053"/>
            </a:xfrm>
          </p:grpSpPr>
          <p:sp>
            <p:nvSpPr>
              <p:cNvPr id="16" name="任意多边形 6"/>
              <p:cNvSpPr/>
              <p:nvPr userDrawn="1"/>
            </p:nvSpPr>
            <p:spPr>
              <a:xfrm>
                <a:off x="8185" y="3355"/>
                <a:ext cx="3762" cy="1053"/>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17" name="标题 1"/>
              <p:cNvSpPr>
                <a:spLocks noGrp="1"/>
              </p:cNvSpPr>
              <p:nvPr/>
            </p:nvSpPr>
            <p:spPr>
              <a:xfrm>
                <a:off x="8275" y="3475"/>
                <a:ext cx="3637" cy="688"/>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sz="2000" b="0" kern="0" spc="100" dirty="0">
                    <a:solidFill>
                      <a:schemeClr val="bg1"/>
                    </a:solidFill>
                    <a:cs typeface="Noto Sans S Chinese Medium" panose="020B0600000000000000" charset="-122"/>
                    <a:sym typeface="+mn-ea"/>
                  </a:rPr>
                  <a:t>制作关键帧动画</a:t>
                </a:r>
                <a:endParaRPr lang="zh-CN" altLang="en-US" sz="2000" b="0" kern="0" spc="100" dirty="0">
                  <a:solidFill>
                    <a:schemeClr val="bg1"/>
                  </a:solidFill>
                  <a:uFillTx/>
                  <a:cs typeface="Noto Sans S Chinese Medium" panose="020B0600000000000000" charset="-122"/>
                  <a:sym typeface="+mn-ea"/>
                </a:endParaRPr>
              </a:p>
            </p:txBody>
          </p:sp>
        </p:grpSp>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31074" y="4602561"/>
              <a:ext cx="704046" cy="440690"/>
            </a:xfrm>
            <a:prstGeom prst="rect">
              <a:avLst/>
            </a:prstGeom>
          </p:spPr>
        </p:pic>
        <p:grpSp>
          <p:nvGrpSpPr>
            <p:cNvPr id="24" name="组合 23"/>
            <p:cNvGrpSpPr/>
            <p:nvPr/>
          </p:nvGrpSpPr>
          <p:grpSpPr>
            <a:xfrm>
              <a:off x="8740833" y="4464374"/>
              <a:ext cx="2453106" cy="668474"/>
              <a:chOff x="5251" y="3565"/>
              <a:chExt cx="3716" cy="1166"/>
            </a:xfrm>
          </p:grpSpPr>
          <p:sp>
            <p:nvSpPr>
              <p:cNvPr id="22" name="任意多边形 6"/>
              <p:cNvSpPr/>
              <p:nvPr userDrawn="1"/>
            </p:nvSpPr>
            <p:spPr>
              <a:xfrm>
                <a:off x="5251" y="3565"/>
                <a:ext cx="3666" cy="116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23" name="标题 1"/>
              <p:cNvSpPr>
                <a:spLocks noGrp="1"/>
              </p:cNvSpPr>
              <p:nvPr/>
            </p:nvSpPr>
            <p:spPr>
              <a:xfrm>
                <a:off x="5330" y="3806"/>
                <a:ext cx="3637" cy="680"/>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sz="2000" b="0" kern="0" spc="100" dirty="0">
                    <a:solidFill>
                      <a:schemeClr val="bg1"/>
                    </a:solidFill>
                    <a:cs typeface="Noto Sans S Chinese Medium" panose="020B0600000000000000" charset="-122"/>
                    <a:sym typeface="+mn-ea"/>
                  </a:rPr>
                  <a:t>渲染输出</a:t>
                </a:r>
                <a:endParaRPr lang="zh-CN" altLang="en-US" sz="2000" b="0" kern="0" spc="100" dirty="0">
                  <a:solidFill>
                    <a:schemeClr val="bg1"/>
                  </a:solidFill>
                  <a:uFillTx/>
                  <a:cs typeface="Noto Sans S Chinese Medium" panose="020B0600000000000000" charset="-122"/>
                  <a:sym typeface="+mn-ea"/>
                </a:endParaRPr>
              </a:p>
            </p:txBody>
          </p:sp>
        </p:grpSp>
        <p:grpSp>
          <p:nvGrpSpPr>
            <p:cNvPr id="27" name="组合 26"/>
            <p:cNvGrpSpPr/>
            <p:nvPr/>
          </p:nvGrpSpPr>
          <p:grpSpPr>
            <a:xfrm>
              <a:off x="876079" y="4350292"/>
              <a:ext cx="2802009" cy="858929"/>
              <a:chOff x="4885" y="3382"/>
              <a:chExt cx="5128" cy="1498"/>
            </a:xfrm>
          </p:grpSpPr>
          <p:sp>
            <p:nvSpPr>
              <p:cNvPr id="28" name="任意多边形 6"/>
              <p:cNvSpPr/>
              <p:nvPr userDrawn="1"/>
            </p:nvSpPr>
            <p:spPr>
              <a:xfrm>
                <a:off x="4895" y="3553"/>
                <a:ext cx="5118" cy="119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29" name="标题 1"/>
              <p:cNvSpPr>
                <a:spLocks noGrp="1"/>
              </p:cNvSpPr>
              <p:nvPr/>
            </p:nvSpPr>
            <p:spPr>
              <a:xfrm>
                <a:off x="4885" y="3382"/>
                <a:ext cx="5008" cy="1498"/>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sz="2000" b="0" kern="0" spc="100" dirty="0">
                    <a:solidFill>
                      <a:schemeClr val="bg1"/>
                    </a:solidFill>
                    <a:cs typeface="Noto Sans S Chinese Medium" panose="020B0600000000000000" charset="-122"/>
                    <a:sym typeface="+mn-ea"/>
                  </a:rPr>
                  <a:t>解说词配音</a:t>
                </a:r>
                <a:endParaRPr lang="zh-CN" altLang="en-US" sz="2000" b="0" kern="0" spc="100" dirty="0">
                  <a:solidFill>
                    <a:schemeClr val="bg1"/>
                  </a:solidFill>
                  <a:uFillTx/>
                  <a:cs typeface="Noto Sans S Chinese Medium" panose="020B0600000000000000" charset="-122"/>
                  <a:sym typeface="+mn-ea"/>
                </a:endParaRPr>
              </a:p>
            </p:txBody>
          </p:sp>
        </p:grpSp>
        <p:pic>
          <p:nvPicPr>
            <p:cNvPr id="9" name="图片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04162" y="4559411"/>
              <a:ext cx="704046" cy="440690"/>
            </a:xfrm>
            <a:prstGeom prst="rect">
              <a:avLst/>
            </a:prstGeom>
          </p:spPr>
        </p:pic>
      </p:grpSp>
      <p:sp>
        <p:nvSpPr>
          <p:cNvPr id="30" name="文本框 29">
            <a:extLst>
              <a:ext uri="{FF2B5EF4-FFF2-40B4-BE49-F238E27FC236}">
                <a16:creationId xmlns:a16="http://schemas.microsoft.com/office/drawing/2014/main" id="{76A155D7-B123-1A70-9391-D47CC3616CF3}"/>
              </a:ext>
            </a:extLst>
          </p:cNvPr>
          <p:cNvSpPr txBox="1"/>
          <p:nvPr/>
        </p:nvSpPr>
        <p:spPr>
          <a:xfrm>
            <a:off x="8512810" y="57150"/>
            <a:ext cx="3147060" cy="461645"/>
          </a:xfrm>
          <a:prstGeom prst="rect">
            <a:avLst/>
          </a:prstGeom>
          <a:noFill/>
        </p:spPr>
        <p:txBody>
          <a:bodyPr wrap="non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制作视频动画</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up)">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1704000" y="3161100"/>
            <a:ext cx="3888000" cy="3013084"/>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1886084" y="3604851"/>
            <a:ext cx="3705916" cy="2125582"/>
          </a:xfrm>
          <a:prstGeom prst="rect">
            <a:avLst/>
          </a:prstGeom>
          <a:noFill/>
        </p:spPr>
        <p:txBody>
          <a:bodyPr wrap="square" rtlCol="0" anchor="t">
            <a:spAutoFit/>
          </a:bodyPr>
          <a:lstStyle/>
          <a:p>
            <a:pPr indent="457200" fontAlgn="auto">
              <a:lnSpc>
                <a:spcPct val="150000"/>
              </a:lnSpc>
              <a:extLst>
                <a:ext uri="{35155182-B16C-46BC-9424-99874614C6A1}">
                  <wpsdc:indentchars xmlns="" xmlns:wpsdc="http://www.wps.cn/officeDocument/2017/drawingmlCustomData" val="200" checksum="59296752"/>
                </a:ext>
              </a:extLst>
            </a:pPr>
            <a:r>
              <a:rPr lang="zh-CN" altLang="en-US" dirty="0">
                <a:solidFill>
                  <a:schemeClr val="bg1"/>
                </a:solidFill>
              </a:rPr>
              <a:t>步骤 </a:t>
            </a:r>
            <a:r>
              <a:rPr lang="en-US" altLang="zh-CN" dirty="0">
                <a:solidFill>
                  <a:schemeClr val="bg1"/>
                </a:solidFill>
              </a:rPr>
              <a:t>1</a:t>
            </a:r>
            <a:r>
              <a:rPr lang="zh-CN" altLang="en-US" dirty="0">
                <a:solidFill>
                  <a:schemeClr val="bg1"/>
                </a:solidFill>
              </a:rPr>
              <a:t>：打开网页版百度翻译，将文字复制到对话框中，鼠标指向“发音”图标就会自动开始朗读。如果文字较多，则要分段导入。文字转语音。</a:t>
            </a:r>
          </a:p>
        </p:txBody>
      </p:sp>
      <p:grpSp>
        <p:nvGrpSpPr>
          <p:cNvPr id="6" name="组合 5"/>
          <p:cNvGrpSpPr/>
          <p:nvPr/>
        </p:nvGrpSpPr>
        <p:grpSpPr>
          <a:xfrm>
            <a:off x="1341120" y="1261110"/>
            <a:ext cx="5186680" cy="431165"/>
            <a:chOff x="756" y="1873"/>
            <a:chExt cx="8168" cy="679"/>
          </a:xfrm>
        </p:grpSpPr>
        <p:sp>
          <p:nvSpPr>
            <p:cNvPr id="11" name="文本框 10"/>
            <p:cNvSpPr txBox="1"/>
            <p:nvPr/>
          </p:nvSpPr>
          <p:spPr>
            <a:xfrm>
              <a:off x="1887" y="1873"/>
              <a:ext cx="7037" cy="679"/>
            </a:xfrm>
            <a:prstGeom prst="rect">
              <a:avLst/>
            </a:prstGeom>
            <a:noFill/>
          </p:spPr>
          <p:txBody>
            <a:bodyPr wrap="square" rtlCol="0">
              <a:spAutoFit/>
            </a:bodyPr>
            <a:lstStyle/>
            <a:p>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解说词配音</a:t>
              </a:r>
              <a:endParaRPr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13" name="圆角矩形 12"/>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a:solidFill>
                    <a:schemeClr val="bg1"/>
                  </a:solidFill>
                </a:rPr>
                <a:t>1</a:t>
              </a:r>
            </a:p>
          </p:txBody>
        </p:sp>
      </p:grpSp>
      <p:sp>
        <p:nvSpPr>
          <p:cNvPr id="16" name="文本框 15">
            <a:extLst>
              <a:ext uri="{FF2B5EF4-FFF2-40B4-BE49-F238E27FC236}">
                <a16:creationId xmlns:a16="http://schemas.microsoft.com/office/drawing/2014/main" id="{E23069C0-AADB-FCD6-B66C-1797B9458B75}"/>
              </a:ext>
            </a:extLst>
          </p:cNvPr>
          <p:cNvSpPr txBox="1"/>
          <p:nvPr/>
        </p:nvSpPr>
        <p:spPr>
          <a:xfrm>
            <a:off x="1523630" y="1861194"/>
            <a:ext cx="10008340" cy="966547"/>
          </a:xfrm>
          <a:prstGeom prst="rect">
            <a:avLst/>
          </a:prstGeom>
          <a:noFill/>
        </p:spPr>
        <p:txBody>
          <a:bodyPr wrap="square" rtlCol="0" anchor="t">
            <a:spAutoFit/>
          </a:bodyPr>
          <a:lstStyle/>
          <a:p>
            <a:pPr indent="457200" algn="l">
              <a:lnSpc>
                <a:spcPct val="150000"/>
              </a:lnSpc>
              <a:buClrTx/>
              <a:buSzTx/>
              <a:buNone/>
            </a:pPr>
            <a:r>
              <a:rPr lang="zh-CN" altLang="en-US" sz="2000" dirty="0"/>
              <a:t>对解说词进行配音的方法有很多，可以使用文字转语音软件，也可以找专人配音。本任务利用百度翻译的朗读功能进行配音。</a:t>
            </a:r>
          </a:p>
        </p:txBody>
      </p:sp>
      <p:sp>
        <p:nvSpPr>
          <p:cNvPr id="17" name="文本框 16">
            <a:extLst>
              <a:ext uri="{FF2B5EF4-FFF2-40B4-BE49-F238E27FC236}">
                <a16:creationId xmlns:a16="http://schemas.microsoft.com/office/drawing/2014/main" id="{31581F08-E35B-AFA9-C009-6D98CC3F03FA}"/>
              </a:ext>
            </a:extLst>
          </p:cNvPr>
          <p:cNvSpPr txBox="1"/>
          <p:nvPr/>
        </p:nvSpPr>
        <p:spPr>
          <a:xfrm>
            <a:off x="8512810" y="57150"/>
            <a:ext cx="3147060" cy="461645"/>
          </a:xfrm>
          <a:prstGeom prst="rect">
            <a:avLst/>
          </a:prstGeom>
          <a:noFill/>
        </p:spPr>
        <p:txBody>
          <a:bodyPr wrap="non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制作视频动画</a:t>
            </a:r>
          </a:p>
        </p:txBody>
      </p:sp>
      <p:pic>
        <p:nvPicPr>
          <p:cNvPr id="4" name="图片 3">
            <a:extLst>
              <a:ext uri="{FF2B5EF4-FFF2-40B4-BE49-F238E27FC236}">
                <a16:creationId xmlns:a16="http://schemas.microsoft.com/office/drawing/2014/main" id="{5098DCB0-6221-E951-E97D-AF4F9E1AC50E}"/>
              </a:ext>
            </a:extLst>
          </p:cNvPr>
          <p:cNvPicPr>
            <a:picLocks noChangeAspect="1"/>
          </p:cNvPicPr>
          <p:nvPr/>
        </p:nvPicPr>
        <p:blipFill>
          <a:blip r:embed="rId2"/>
          <a:stretch>
            <a:fillRect/>
          </a:stretch>
        </p:blipFill>
        <p:spPr>
          <a:xfrm>
            <a:off x="6977049" y="3201401"/>
            <a:ext cx="3716668" cy="2578587"/>
          </a:xfrm>
          <a:prstGeom prst="rect">
            <a:avLst/>
          </a:prstGeom>
        </p:spPr>
      </p:pic>
      <p:sp>
        <p:nvSpPr>
          <p:cNvPr id="20" name="文本框 19">
            <a:extLst>
              <a:ext uri="{FF2B5EF4-FFF2-40B4-BE49-F238E27FC236}">
                <a16:creationId xmlns:a16="http://schemas.microsoft.com/office/drawing/2014/main" id="{AE940DA9-EDF8-3444-095C-43069E276077}"/>
              </a:ext>
            </a:extLst>
          </p:cNvPr>
          <p:cNvSpPr txBox="1"/>
          <p:nvPr/>
        </p:nvSpPr>
        <p:spPr>
          <a:xfrm>
            <a:off x="8256000" y="6093000"/>
            <a:ext cx="1637030" cy="422039"/>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dirty="0">
                <a:sym typeface="+mn-lt"/>
              </a:rPr>
              <a:t>文字转语音</a:t>
            </a:r>
            <a:endParaRPr lang="zh-CN" altLang="en-US" sz="1800" dirty="0">
              <a:sym typeface="+mn-lt"/>
            </a:endParaRPr>
          </a:p>
        </p:txBody>
      </p:sp>
    </p:spTree>
    <p:extLst>
      <p:ext uri="{BB962C8B-B14F-4D97-AF65-F5344CB8AC3E}">
        <p14:creationId xmlns:p14="http://schemas.microsoft.com/office/powerpoint/2010/main" val="2034064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up)">
                                      <p:cBhvr>
                                        <p:cTn id="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圆角矩形 105">
            <a:extLst>
              <a:ext uri="{FF2B5EF4-FFF2-40B4-BE49-F238E27FC236}">
                <a16:creationId xmlns:a16="http://schemas.microsoft.com/office/drawing/2014/main" id="{D2583D4B-4658-F82F-D271-5B42037752CC}"/>
              </a:ext>
            </a:extLst>
          </p:cNvPr>
          <p:cNvSpPr/>
          <p:nvPr/>
        </p:nvSpPr>
        <p:spPr>
          <a:xfrm>
            <a:off x="1265797" y="1248695"/>
            <a:ext cx="9660405" cy="1362476"/>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17" name="文本框 16">
            <a:extLst>
              <a:ext uri="{FF2B5EF4-FFF2-40B4-BE49-F238E27FC236}">
                <a16:creationId xmlns:a16="http://schemas.microsoft.com/office/drawing/2014/main" id="{5BFA85AD-D2F4-B3E0-A2F0-00662E3B1001}"/>
              </a:ext>
            </a:extLst>
          </p:cNvPr>
          <p:cNvSpPr txBox="1"/>
          <p:nvPr/>
        </p:nvSpPr>
        <p:spPr>
          <a:xfrm>
            <a:off x="1350289" y="1464695"/>
            <a:ext cx="9491419" cy="879087"/>
          </a:xfrm>
          <a:prstGeom prst="rect">
            <a:avLst/>
          </a:prstGeom>
          <a:noFill/>
        </p:spPr>
        <p:txBody>
          <a:bodyPr wrap="square" rtlCol="0" anchor="t">
            <a:spAutoFit/>
          </a:bodyPr>
          <a:lstStyle/>
          <a:p>
            <a:pPr indent="457200" fontAlgn="auto">
              <a:lnSpc>
                <a:spcPct val="150000"/>
              </a:lnSpc>
              <a:extLst>
                <a:ext uri="{35155182-B16C-46BC-9424-99874614C6A1}">
                  <wpsdc:indentchars xmlns="" xmlns:wpsdc="http://www.wps.cn/officeDocument/2017/drawingmlCustomData" val="200" checksum="59296752"/>
                </a:ext>
              </a:extLst>
            </a:pPr>
            <a:r>
              <a:rPr lang="zh-CN" altLang="en-US" dirty="0">
                <a:solidFill>
                  <a:schemeClr val="bg1"/>
                </a:solidFill>
              </a:rPr>
              <a:t>步骤 </a:t>
            </a:r>
            <a:r>
              <a:rPr lang="en-US" altLang="zh-CN" dirty="0">
                <a:solidFill>
                  <a:schemeClr val="bg1"/>
                </a:solidFill>
              </a:rPr>
              <a:t>2</a:t>
            </a:r>
            <a:r>
              <a:rPr lang="zh-CN" altLang="en-US" dirty="0">
                <a:solidFill>
                  <a:schemeClr val="bg1"/>
                </a:solidFill>
              </a:rPr>
              <a:t>：在 </a:t>
            </a:r>
            <a:r>
              <a:rPr lang="en-US" altLang="zh-CN" dirty="0">
                <a:solidFill>
                  <a:schemeClr val="bg1"/>
                </a:solidFill>
              </a:rPr>
              <a:t>Windows </a:t>
            </a:r>
            <a:r>
              <a:rPr lang="zh-CN" altLang="en-US" dirty="0">
                <a:solidFill>
                  <a:schemeClr val="bg1"/>
                </a:solidFill>
              </a:rPr>
              <a:t>操作系统的开始菜单里找到并打开“录音机”，单击录制键进行内置录音，如图（</a:t>
            </a:r>
            <a:r>
              <a:rPr lang="en-US" altLang="zh-CN" dirty="0">
                <a:solidFill>
                  <a:schemeClr val="bg1"/>
                </a:solidFill>
              </a:rPr>
              <a:t>a</a:t>
            </a:r>
            <a:r>
              <a:rPr lang="zh-CN" altLang="en-US" dirty="0">
                <a:solidFill>
                  <a:schemeClr val="bg1"/>
                </a:solidFill>
              </a:rPr>
              <a:t>）所示；也可以使用录屏软件或音频处理软件进行内置录音，如（</a:t>
            </a:r>
            <a:r>
              <a:rPr lang="en-US" altLang="zh-CN" dirty="0">
                <a:solidFill>
                  <a:schemeClr val="bg1"/>
                </a:solidFill>
              </a:rPr>
              <a:t>b</a:t>
            </a:r>
            <a:r>
              <a:rPr lang="zh-CN" altLang="en-US" dirty="0">
                <a:solidFill>
                  <a:schemeClr val="bg1"/>
                </a:solidFill>
              </a:rPr>
              <a:t>）所示。</a:t>
            </a:r>
          </a:p>
        </p:txBody>
      </p:sp>
      <p:sp>
        <p:nvSpPr>
          <p:cNvPr id="13" name="文本框 12">
            <a:extLst>
              <a:ext uri="{FF2B5EF4-FFF2-40B4-BE49-F238E27FC236}">
                <a16:creationId xmlns:a16="http://schemas.microsoft.com/office/drawing/2014/main" id="{253CF228-104B-01DD-FA94-87DCC3BB99E5}"/>
              </a:ext>
            </a:extLst>
          </p:cNvPr>
          <p:cNvSpPr txBox="1"/>
          <p:nvPr/>
        </p:nvSpPr>
        <p:spPr>
          <a:xfrm>
            <a:off x="8512810" y="57150"/>
            <a:ext cx="3147060" cy="461645"/>
          </a:xfrm>
          <a:prstGeom prst="rect">
            <a:avLst/>
          </a:prstGeom>
          <a:noFill/>
        </p:spPr>
        <p:txBody>
          <a:bodyPr wrap="non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制作视频动画</a:t>
            </a:r>
          </a:p>
        </p:txBody>
      </p:sp>
      <p:pic>
        <p:nvPicPr>
          <p:cNvPr id="3" name="图片 2">
            <a:extLst>
              <a:ext uri="{FF2B5EF4-FFF2-40B4-BE49-F238E27FC236}">
                <a16:creationId xmlns:a16="http://schemas.microsoft.com/office/drawing/2014/main" id="{BD945380-B9C0-2945-E674-9D2FDFFF038D}"/>
              </a:ext>
            </a:extLst>
          </p:cNvPr>
          <p:cNvPicPr>
            <a:picLocks noChangeAspect="1"/>
          </p:cNvPicPr>
          <p:nvPr/>
        </p:nvPicPr>
        <p:blipFill>
          <a:blip r:embed="rId2"/>
          <a:stretch>
            <a:fillRect/>
          </a:stretch>
        </p:blipFill>
        <p:spPr>
          <a:xfrm>
            <a:off x="2856000" y="2886479"/>
            <a:ext cx="6343998" cy="2880000"/>
          </a:xfrm>
          <a:prstGeom prst="rect">
            <a:avLst/>
          </a:prstGeom>
        </p:spPr>
      </p:pic>
      <p:sp>
        <p:nvSpPr>
          <p:cNvPr id="19" name="文本框 18">
            <a:extLst>
              <a:ext uri="{FF2B5EF4-FFF2-40B4-BE49-F238E27FC236}">
                <a16:creationId xmlns:a16="http://schemas.microsoft.com/office/drawing/2014/main" id="{F5DAB16E-00AD-3B39-149B-B832AAFB9D9B}"/>
              </a:ext>
            </a:extLst>
          </p:cNvPr>
          <p:cNvSpPr txBox="1"/>
          <p:nvPr/>
        </p:nvSpPr>
        <p:spPr>
          <a:xfrm>
            <a:off x="1316118" y="5991660"/>
            <a:ext cx="10295911" cy="422039"/>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dirty="0">
                <a:sym typeface="+mn-lt"/>
              </a:rPr>
              <a:t>（</a:t>
            </a:r>
            <a:r>
              <a:rPr lang="en-US" altLang="zh-CN" dirty="0">
                <a:sym typeface="+mn-lt"/>
              </a:rPr>
              <a:t>a</a:t>
            </a:r>
            <a:r>
              <a:rPr lang="zh-CN" altLang="en-US" dirty="0">
                <a:sym typeface="+mn-lt"/>
              </a:rPr>
              <a:t>）使用 </a:t>
            </a:r>
            <a:r>
              <a:rPr lang="en-US" altLang="zh-CN" dirty="0">
                <a:sym typeface="+mn-lt"/>
              </a:rPr>
              <a:t>Windows </a:t>
            </a:r>
            <a:r>
              <a:rPr lang="zh-CN" altLang="en-US" dirty="0">
                <a:sym typeface="+mn-lt"/>
              </a:rPr>
              <a:t>操作系统自带的“录音机”进行内置录音；（</a:t>
            </a:r>
            <a:r>
              <a:rPr lang="en-US" altLang="zh-CN" dirty="0">
                <a:sym typeface="+mn-lt"/>
              </a:rPr>
              <a:t>b</a:t>
            </a:r>
            <a:r>
              <a:rPr lang="zh-CN" altLang="en-US" dirty="0">
                <a:sym typeface="+mn-lt"/>
              </a:rPr>
              <a:t>）使用录屏软件进行内置录音</a:t>
            </a:r>
            <a:endParaRPr lang="zh-CN" altLang="en-US" sz="1800" dirty="0">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433705" y="361315"/>
            <a:ext cx="2280285" cy="575945"/>
          </a:xfrm>
          <a:prstGeom prst="roundRect">
            <a:avLst>
              <a:gd name="adj" fmla="val 26791"/>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661035" y="388620"/>
            <a:ext cx="1826260" cy="521970"/>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rPr>
              <a:t>专题引导</a:t>
            </a:r>
          </a:p>
        </p:txBody>
      </p:sp>
      <p:grpSp>
        <p:nvGrpSpPr>
          <p:cNvPr id="10" name="组合 9"/>
          <p:cNvGrpSpPr/>
          <p:nvPr/>
        </p:nvGrpSpPr>
        <p:grpSpPr>
          <a:xfrm>
            <a:off x="586702" y="1305176"/>
            <a:ext cx="5146931" cy="4139824"/>
            <a:chOff x="606" y="3420"/>
            <a:chExt cx="10317" cy="10642"/>
          </a:xfrm>
        </p:grpSpPr>
        <p:sp>
          <p:nvSpPr>
            <p:cNvPr id="7" name="矩形 6"/>
            <p:cNvSpPr/>
            <p:nvPr/>
          </p:nvSpPr>
          <p:spPr>
            <a:xfrm>
              <a:off x="606" y="3420"/>
              <a:ext cx="10317" cy="10642"/>
            </a:xfrm>
            <a:prstGeom prst="rect">
              <a:avLst/>
            </a:prstGeom>
            <a:solidFill>
              <a:srgbClr val="83A29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965" y="3872"/>
              <a:ext cx="9809" cy="9724"/>
            </a:xfrm>
            <a:prstGeom prst="rect">
              <a:avLst/>
            </a:prstGeom>
            <a:noFill/>
          </p:spPr>
          <p:txBody>
            <a:bodyPr wrap="square" rtlCol="0" anchor="t">
              <a:spAutoFit/>
            </a:bodyPr>
            <a:lstStyle/>
            <a:p>
              <a:pPr indent="457200" algn="l" fontAlgn="auto">
                <a:lnSpc>
                  <a:spcPct val="150000"/>
                </a:lnSpc>
                <a:buNone/>
              </a:pPr>
              <a:r>
                <a:rPr lang="zh-CN" altLang="en-US" dirty="0">
                  <a:solidFill>
                    <a:schemeClr val="bg1"/>
                  </a:solidFill>
                  <a:latin typeface="思源黑体 CN Normal" panose="020B0400000000000000" charset="-122"/>
                  <a:ea typeface="思源黑体 CN Normal" panose="020B0400000000000000" charset="-122"/>
                  <a:sym typeface="+mn-ea"/>
                </a:rPr>
                <a:t>数字媒体是技术与艺术的结合。数字媒体涉及计算机技术、数字通信技术、数字信息处理技术和网络技术等多个学科，横跨文化、艺术、商业等多个领域。</a:t>
              </a:r>
              <a:endParaRPr lang="en-US" altLang="zh-CN" dirty="0">
                <a:solidFill>
                  <a:schemeClr val="bg1"/>
                </a:solidFill>
                <a:latin typeface="思源黑体 CN Normal" panose="020B0400000000000000" charset="-122"/>
                <a:ea typeface="思源黑体 CN Normal" panose="020B0400000000000000" charset="-122"/>
                <a:sym typeface="+mn-ea"/>
              </a:endParaRPr>
            </a:p>
            <a:p>
              <a:pPr indent="457200" algn="l" fontAlgn="auto">
                <a:lnSpc>
                  <a:spcPct val="150000"/>
                </a:lnSpc>
                <a:buNone/>
              </a:pPr>
              <a:r>
                <a:rPr lang="zh-CN" altLang="en-US" dirty="0">
                  <a:solidFill>
                    <a:schemeClr val="bg1"/>
                  </a:solidFill>
                  <a:latin typeface="思源黑体 CN Normal" panose="020B0400000000000000" charset="-122"/>
                  <a:ea typeface="思源黑体 CN Normal" panose="020B0400000000000000" charset="-122"/>
                  <a:sym typeface="+mn-ea"/>
                </a:rPr>
                <a:t>数字媒体是文化传播的重要方式之一，创造有趣的应用和产品是其核心。本专题通过实际案例展示数字媒体作品创作的基本流程，讲解如何将视频、声音、图片、文字有机融合到一起，实现作品创意。</a:t>
              </a:r>
            </a:p>
          </p:txBody>
        </p:sp>
      </p:grpSp>
      <p:sp>
        <p:nvSpPr>
          <p:cNvPr id="11" name="文本框 10">
            <a:extLst>
              <a:ext uri="{FF2B5EF4-FFF2-40B4-BE49-F238E27FC236}">
                <a16:creationId xmlns:a16="http://schemas.microsoft.com/office/drawing/2014/main" id="{09325AC6-3BF3-8674-794F-C9E8A8E538F7}"/>
              </a:ext>
            </a:extLst>
          </p:cNvPr>
          <p:cNvSpPr txBox="1"/>
          <p:nvPr/>
        </p:nvSpPr>
        <p:spPr>
          <a:xfrm>
            <a:off x="1956000" y="5734207"/>
            <a:ext cx="8279999" cy="729495"/>
          </a:xfrm>
          <a:prstGeom prst="rect">
            <a:avLst/>
          </a:prstGeom>
          <a:solidFill>
            <a:srgbClr val="FFC000"/>
          </a:solidFill>
          <a:ln>
            <a:noFill/>
          </a:ln>
        </p:spPr>
        <p:style>
          <a:lnRef idx="2">
            <a:schemeClr val="accent2">
              <a:shade val="50000"/>
            </a:schemeClr>
          </a:lnRef>
          <a:fillRef idx="1">
            <a:schemeClr val="accent2"/>
          </a:fillRef>
          <a:effectRef idx="0">
            <a:schemeClr val="accent2"/>
          </a:effectRef>
          <a:fontRef idx="minor">
            <a:schemeClr val="lt1"/>
          </a:fontRef>
        </p:style>
        <p:txBody>
          <a:bodyPr wrap="square" tIns="0" rtlCol="0" anchor="t">
            <a:spAutoFit/>
          </a:bodyPr>
          <a:lstStyle/>
          <a:p>
            <a:pPr indent="457200" algn="l" fontAlgn="auto">
              <a:lnSpc>
                <a:spcPts val="2800"/>
              </a:lnSpc>
              <a:buNone/>
            </a:pPr>
            <a:r>
              <a:rPr lang="zh-CN" altLang="en-US" b="1" dirty="0">
                <a:solidFill>
                  <a:schemeClr val="bg1"/>
                </a:solidFill>
                <a:effectLst/>
                <a:latin typeface="微软雅黑" panose="020B0503020204020204" charset="-122"/>
                <a:ea typeface="微软雅黑" panose="020B0503020204020204" charset="-122"/>
                <a:cs typeface="微软雅黑" panose="020B0503020204020204" charset="-122"/>
                <a:sym typeface="+mn-ea"/>
              </a:rPr>
              <a:t>本专题设置了三个项目</a:t>
            </a:r>
            <a:r>
              <a:rPr lang="en-US" altLang="zh-CN" b="1" dirty="0">
                <a:solidFill>
                  <a:schemeClr val="bg1"/>
                </a:solidFill>
                <a:effectLst/>
                <a:latin typeface="微软雅黑" panose="020B0503020204020204" charset="-122"/>
                <a:ea typeface="微软雅黑" panose="020B0503020204020204" charset="-122"/>
                <a:cs typeface="微软雅黑" panose="020B0503020204020204" charset="-122"/>
                <a:sym typeface="+mn-ea"/>
              </a:rPr>
              <a:t>——</a:t>
            </a:r>
            <a:r>
              <a:rPr lang="zh-CN" altLang="en-US" b="1" dirty="0">
                <a:solidFill>
                  <a:schemeClr val="bg1"/>
                </a:solidFill>
                <a:effectLst/>
                <a:latin typeface="微软雅黑" panose="020B0503020204020204" charset="-122"/>
                <a:ea typeface="微软雅黑" panose="020B0503020204020204" charset="-122"/>
                <a:cs typeface="微软雅黑" panose="020B0503020204020204" charset="-122"/>
                <a:sym typeface="+mn-ea"/>
              </a:rPr>
              <a:t>端午节科普小动画制作、中国瓷器短视频制作和有机茶园全景图制作，可根据不同专业方向选择具体的教学项目。</a:t>
            </a:r>
            <a:endParaRPr lang="zh-CN" altLang="en-US" b="1" dirty="0">
              <a:effectLst/>
              <a:latin typeface="微软雅黑" panose="020B0503020204020204" charset="-122"/>
              <a:ea typeface="微软雅黑" panose="020B0503020204020204" charset="-122"/>
              <a:cs typeface="微软雅黑" panose="020B0503020204020204" charset="-122"/>
            </a:endParaRPr>
          </a:p>
        </p:txBody>
      </p:sp>
      <p:pic>
        <p:nvPicPr>
          <p:cNvPr id="3" name="图片 2">
            <a:extLst>
              <a:ext uri="{FF2B5EF4-FFF2-40B4-BE49-F238E27FC236}">
                <a16:creationId xmlns:a16="http://schemas.microsoft.com/office/drawing/2014/main" id="{0CF3947E-67E4-9FF5-8A8E-A68DAF5AE51F}"/>
              </a:ext>
            </a:extLst>
          </p:cNvPr>
          <p:cNvPicPr>
            <a:picLocks noChangeAspect="1"/>
          </p:cNvPicPr>
          <p:nvPr/>
        </p:nvPicPr>
        <p:blipFill>
          <a:blip r:embed="rId2"/>
          <a:stretch>
            <a:fillRect/>
          </a:stretch>
        </p:blipFill>
        <p:spPr>
          <a:xfrm>
            <a:off x="5952169" y="1554942"/>
            <a:ext cx="5653129" cy="3748115"/>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1416000" y="2625904"/>
            <a:ext cx="4896000" cy="360000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1724865" y="2947614"/>
            <a:ext cx="4405374" cy="2956579"/>
          </a:xfrm>
          <a:prstGeom prst="rect">
            <a:avLst/>
          </a:prstGeom>
          <a:noFill/>
        </p:spPr>
        <p:txBody>
          <a:bodyPr wrap="square" rtlCol="0" anchor="t">
            <a:spAutoFit/>
          </a:bodyPr>
          <a:lstStyle/>
          <a:p>
            <a:pPr indent="457200" fontAlgn="auto">
              <a:lnSpc>
                <a:spcPct val="150000"/>
              </a:lnSpc>
              <a:extLst>
                <a:ext uri="{35155182-B16C-46BC-9424-99874614C6A1}">
                  <wpsdc:indentchars xmlns="" xmlns:wpsdc="http://www.wps.cn/officeDocument/2017/drawingmlCustomData" val="200" checksum="59296752"/>
                </a:ext>
              </a:extLst>
            </a:pPr>
            <a:r>
              <a:rPr lang="zh-CN" altLang="en-US" dirty="0">
                <a:solidFill>
                  <a:schemeClr val="bg1"/>
                </a:solidFill>
              </a:rPr>
              <a:t>步骤 </a:t>
            </a:r>
            <a:r>
              <a:rPr lang="en-US" altLang="zh-CN" dirty="0">
                <a:solidFill>
                  <a:schemeClr val="bg1"/>
                </a:solidFill>
              </a:rPr>
              <a:t>1</a:t>
            </a:r>
            <a:r>
              <a:rPr lang="zh-CN" altLang="en-US" dirty="0">
                <a:solidFill>
                  <a:schemeClr val="bg1"/>
                </a:solidFill>
              </a:rPr>
              <a:t>：非编软件的主界面大同小异。以 </a:t>
            </a:r>
            <a:r>
              <a:rPr lang="en-US" altLang="zh-CN" dirty="0">
                <a:solidFill>
                  <a:schemeClr val="bg1"/>
                </a:solidFill>
              </a:rPr>
              <a:t>Adobe Premiere </a:t>
            </a:r>
            <a:r>
              <a:rPr lang="zh-CN" altLang="en-US" dirty="0">
                <a:solidFill>
                  <a:schemeClr val="bg1"/>
                </a:solidFill>
              </a:rPr>
              <a:t>为例，打开软件，在欢迎界面中选择“新建项目”命令，在“新建项目”对话框中输入项目名称，单击“浏览”按钮选择保存位置。设置完成后单击“确定”按钮建立工程文件。其他项目一般不做调整。</a:t>
            </a:r>
          </a:p>
        </p:txBody>
      </p:sp>
      <p:grpSp>
        <p:nvGrpSpPr>
          <p:cNvPr id="6" name="组合 5"/>
          <p:cNvGrpSpPr/>
          <p:nvPr/>
        </p:nvGrpSpPr>
        <p:grpSpPr>
          <a:xfrm>
            <a:off x="1010613" y="1143408"/>
            <a:ext cx="5186680" cy="431165"/>
            <a:chOff x="756" y="1873"/>
            <a:chExt cx="8168" cy="679"/>
          </a:xfrm>
        </p:grpSpPr>
        <p:sp>
          <p:nvSpPr>
            <p:cNvPr id="11" name="文本框 10"/>
            <p:cNvSpPr txBox="1"/>
            <p:nvPr/>
          </p:nvSpPr>
          <p:spPr>
            <a:xfrm>
              <a:off x="1887" y="1873"/>
              <a:ext cx="7037" cy="679"/>
            </a:xfrm>
            <a:prstGeom prst="rect">
              <a:avLst/>
            </a:prstGeom>
            <a:noFill/>
          </p:spPr>
          <p:txBody>
            <a:bodyPr wrap="square" rtlCol="0">
              <a:spAutoFit/>
            </a:bodyPr>
            <a:lstStyle/>
            <a:p>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制作关键帧动画</a:t>
              </a:r>
              <a:endParaRPr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13" name="圆角矩形 12"/>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dirty="0">
                  <a:solidFill>
                    <a:schemeClr val="bg1"/>
                  </a:solidFill>
                </a:rPr>
                <a:t>2</a:t>
              </a:r>
            </a:p>
          </p:txBody>
        </p:sp>
      </p:grpSp>
      <p:sp>
        <p:nvSpPr>
          <p:cNvPr id="20" name="文本框 19">
            <a:extLst>
              <a:ext uri="{FF2B5EF4-FFF2-40B4-BE49-F238E27FC236}">
                <a16:creationId xmlns:a16="http://schemas.microsoft.com/office/drawing/2014/main" id="{2D29F9EC-D9D9-DEDF-1EEA-1FA8C1D63764}"/>
              </a:ext>
            </a:extLst>
          </p:cNvPr>
          <p:cNvSpPr txBox="1"/>
          <p:nvPr/>
        </p:nvSpPr>
        <p:spPr>
          <a:xfrm>
            <a:off x="1328113" y="1782851"/>
            <a:ext cx="4176530" cy="504882"/>
          </a:xfrm>
          <a:prstGeom prst="rect">
            <a:avLst/>
          </a:prstGeom>
          <a:noFill/>
        </p:spPr>
        <p:txBody>
          <a:bodyPr wrap="square" rtlCol="0" anchor="t">
            <a:spAutoFit/>
          </a:bodyPr>
          <a:lstStyle/>
          <a:p>
            <a:pPr indent="457200" algn="l">
              <a:lnSpc>
                <a:spcPct val="150000"/>
              </a:lnSpc>
              <a:buClrTx/>
              <a:buSzTx/>
              <a:buNone/>
            </a:pPr>
            <a:r>
              <a:rPr lang="zh-CN" altLang="en-US" sz="2000" dirty="0"/>
              <a:t>（</a:t>
            </a:r>
            <a:r>
              <a:rPr lang="en-US" altLang="zh-CN" sz="2000" dirty="0"/>
              <a:t>1</a:t>
            </a:r>
            <a:r>
              <a:rPr lang="zh-CN" altLang="en-US" sz="2000" dirty="0"/>
              <a:t>）导入素材</a:t>
            </a:r>
          </a:p>
        </p:txBody>
      </p:sp>
      <p:sp>
        <p:nvSpPr>
          <p:cNvPr id="19" name="文本框 18">
            <a:extLst>
              <a:ext uri="{FF2B5EF4-FFF2-40B4-BE49-F238E27FC236}">
                <a16:creationId xmlns:a16="http://schemas.microsoft.com/office/drawing/2014/main" id="{056C8629-7C62-53CF-6DCA-6BA949451920}"/>
              </a:ext>
            </a:extLst>
          </p:cNvPr>
          <p:cNvSpPr txBox="1"/>
          <p:nvPr/>
        </p:nvSpPr>
        <p:spPr>
          <a:xfrm>
            <a:off x="8512810" y="57150"/>
            <a:ext cx="3147060" cy="461645"/>
          </a:xfrm>
          <a:prstGeom prst="rect">
            <a:avLst/>
          </a:prstGeom>
          <a:noFill/>
        </p:spPr>
        <p:txBody>
          <a:bodyPr wrap="non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制作视频动画</a:t>
            </a:r>
          </a:p>
        </p:txBody>
      </p:sp>
      <p:pic>
        <p:nvPicPr>
          <p:cNvPr id="4" name="图片 3">
            <a:extLst>
              <a:ext uri="{FF2B5EF4-FFF2-40B4-BE49-F238E27FC236}">
                <a16:creationId xmlns:a16="http://schemas.microsoft.com/office/drawing/2014/main" id="{82ABF927-9E3B-822A-C335-A3A891C0841A}"/>
              </a:ext>
            </a:extLst>
          </p:cNvPr>
          <p:cNvPicPr>
            <a:picLocks noChangeAspect="1"/>
          </p:cNvPicPr>
          <p:nvPr/>
        </p:nvPicPr>
        <p:blipFill>
          <a:blip r:embed="rId2"/>
          <a:stretch>
            <a:fillRect/>
          </a:stretch>
        </p:blipFill>
        <p:spPr>
          <a:xfrm>
            <a:off x="7514320" y="2051022"/>
            <a:ext cx="3120389" cy="3913708"/>
          </a:xfrm>
          <a:prstGeom prst="rect">
            <a:avLst/>
          </a:prstGeom>
        </p:spPr>
      </p:pic>
      <p:sp>
        <p:nvSpPr>
          <p:cNvPr id="22" name="文本框 21">
            <a:extLst>
              <a:ext uri="{FF2B5EF4-FFF2-40B4-BE49-F238E27FC236}">
                <a16:creationId xmlns:a16="http://schemas.microsoft.com/office/drawing/2014/main" id="{34F1E8DE-B64F-E293-1668-B8A260D214F8}"/>
              </a:ext>
            </a:extLst>
          </p:cNvPr>
          <p:cNvSpPr txBox="1"/>
          <p:nvPr/>
        </p:nvSpPr>
        <p:spPr>
          <a:xfrm>
            <a:off x="8449310" y="6080250"/>
            <a:ext cx="1637030" cy="422039"/>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dirty="0">
                <a:sym typeface="+mn-lt"/>
              </a:rPr>
              <a:t>建立项目</a:t>
            </a:r>
            <a:endParaRPr lang="zh-CN" altLang="en-US" sz="1800" dirty="0">
              <a:sym typeface="+mn-lt"/>
            </a:endParaRPr>
          </a:p>
        </p:txBody>
      </p:sp>
    </p:spTree>
    <p:extLst>
      <p:ext uri="{BB962C8B-B14F-4D97-AF65-F5344CB8AC3E}">
        <p14:creationId xmlns:p14="http://schemas.microsoft.com/office/powerpoint/2010/main" val="4095719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圆角矩形 105">
            <a:extLst>
              <a:ext uri="{FF2B5EF4-FFF2-40B4-BE49-F238E27FC236}">
                <a16:creationId xmlns:a16="http://schemas.microsoft.com/office/drawing/2014/main" id="{BE94257D-E9FB-7157-48CA-FC85ABE56704}"/>
              </a:ext>
            </a:extLst>
          </p:cNvPr>
          <p:cNvSpPr/>
          <p:nvPr/>
        </p:nvSpPr>
        <p:spPr>
          <a:xfrm>
            <a:off x="1020445" y="1411312"/>
            <a:ext cx="6083555" cy="4843437"/>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21" name="文本框 20">
            <a:extLst>
              <a:ext uri="{FF2B5EF4-FFF2-40B4-BE49-F238E27FC236}">
                <a16:creationId xmlns:a16="http://schemas.microsoft.com/office/drawing/2014/main" id="{D875D340-82CE-E6BA-4236-C431AF9ABF63}"/>
              </a:ext>
            </a:extLst>
          </p:cNvPr>
          <p:cNvSpPr txBox="1"/>
          <p:nvPr/>
        </p:nvSpPr>
        <p:spPr>
          <a:xfrm>
            <a:off x="1343660" y="1546259"/>
            <a:ext cx="5333633" cy="4618572"/>
          </a:xfrm>
          <a:prstGeom prst="rect">
            <a:avLst/>
          </a:prstGeom>
          <a:noFill/>
        </p:spPr>
        <p:txBody>
          <a:bodyPr wrap="square" rtlCol="0" anchor="t">
            <a:spAutoFit/>
          </a:bodyPr>
          <a:lstStyle/>
          <a:p>
            <a:pPr indent="457200" fontAlgn="auto">
              <a:lnSpc>
                <a:spcPct val="150000"/>
              </a:lnSpc>
              <a:extLst>
                <a:ext uri="{35155182-B16C-46BC-9424-99874614C6A1}">
                  <wpsdc:indentchars xmlns="" xmlns:wpsdc="http://www.wps.cn/officeDocument/2017/drawingmlCustomData" val="200" checksum="59296752"/>
                </a:ext>
              </a:extLst>
            </a:pPr>
            <a:r>
              <a:rPr lang="zh-CN" altLang="en-US" dirty="0">
                <a:solidFill>
                  <a:schemeClr val="bg1"/>
                </a:solidFill>
              </a:rPr>
              <a:t>步 骤 </a:t>
            </a:r>
            <a:r>
              <a:rPr lang="en-US" altLang="zh-CN" dirty="0">
                <a:solidFill>
                  <a:schemeClr val="bg1"/>
                </a:solidFill>
              </a:rPr>
              <a:t>2</a:t>
            </a:r>
            <a:r>
              <a:rPr lang="zh-CN" altLang="en-US" dirty="0">
                <a:solidFill>
                  <a:schemeClr val="bg1"/>
                </a:solidFill>
              </a:rPr>
              <a:t>：序列是一个框架，保存用户的操作，视频的编辑都在序列中进 行。 新 建 项 目 后 会 自 动 弹 出“ 新建序列”对话框，也可以执行软件界面最上方菜单栏中的“文件”→“新建”→“序列”命令，或使用“</a:t>
            </a:r>
            <a:r>
              <a:rPr lang="en-US" altLang="zh-CN" dirty="0" err="1">
                <a:solidFill>
                  <a:schemeClr val="bg1"/>
                </a:solidFill>
              </a:rPr>
              <a:t>Ctrl+N</a:t>
            </a:r>
            <a:r>
              <a:rPr lang="en-US" altLang="zh-CN" dirty="0">
                <a:solidFill>
                  <a:schemeClr val="bg1"/>
                </a:solidFill>
              </a:rPr>
              <a:t>”</a:t>
            </a:r>
            <a:r>
              <a:rPr lang="zh-CN" altLang="en-US" dirty="0">
                <a:solidFill>
                  <a:schemeClr val="bg1"/>
                </a:solidFill>
              </a:rPr>
              <a:t>组合键新建序列。</a:t>
            </a:r>
          </a:p>
          <a:p>
            <a:pPr indent="457200" fontAlgn="auto">
              <a:lnSpc>
                <a:spcPct val="150000"/>
              </a:lnSpc>
              <a:extLst>
                <a:ext uri="{35155182-B16C-46BC-9424-99874614C6A1}">
                  <wpsdc:indentchars xmlns="" xmlns:wpsdc="http://www.wps.cn/officeDocument/2017/drawingmlCustomData" val="200" checksum="59296752"/>
                </a:ext>
              </a:extLst>
            </a:pPr>
            <a:r>
              <a:rPr lang="zh-CN" altLang="en-US" dirty="0">
                <a:solidFill>
                  <a:schemeClr val="bg1"/>
                </a:solidFill>
              </a:rPr>
              <a:t>在“序列预设”标签中选择预先设置好的影片格式，如果需要手动设置各项参数，可以切换到“设置”标签里进行设置。输入序列名称，单击“确定”按钮，进入软件主界面。这里选择“</a:t>
            </a:r>
            <a:r>
              <a:rPr lang="en-US" altLang="zh-CN" dirty="0">
                <a:solidFill>
                  <a:schemeClr val="bg1"/>
                </a:solidFill>
              </a:rPr>
              <a:t>HDV 720p25”</a:t>
            </a:r>
            <a:r>
              <a:rPr lang="zh-CN" altLang="en-US" dirty="0">
                <a:solidFill>
                  <a:schemeClr val="bg1"/>
                </a:solidFill>
              </a:rPr>
              <a:t>选项，在对话框右侧可以查看该预设的详细信息。</a:t>
            </a:r>
          </a:p>
        </p:txBody>
      </p:sp>
      <p:sp>
        <p:nvSpPr>
          <p:cNvPr id="22" name="文本框 21">
            <a:extLst>
              <a:ext uri="{FF2B5EF4-FFF2-40B4-BE49-F238E27FC236}">
                <a16:creationId xmlns:a16="http://schemas.microsoft.com/office/drawing/2014/main" id="{C38C2A8A-3388-EC49-2511-E3D8D47EA216}"/>
              </a:ext>
            </a:extLst>
          </p:cNvPr>
          <p:cNvSpPr txBox="1"/>
          <p:nvPr/>
        </p:nvSpPr>
        <p:spPr>
          <a:xfrm>
            <a:off x="9120000" y="5789525"/>
            <a:ext cx="1512000" cy="422039"/>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dirty="0">
                <a:sym typeface="+mn-lt"/>
              </a:rPr>
              <a:t>建立序列</a:t>
            </a:r>
            <a:endParaRPr lang="zh-CN" altLang="en-US" sz="1800" dirty="0">
              <a:sym typeface="+mn-lt"/>
            </a:endParaRPr>
          </a:p>
        </p:txBody>
      </p:sp>
      <p:sp>
        <p:nvSpPr>
          <p:cNvPr id="18" name="文本框 17">
            <a:extLst>
              <a:ext uri="{FF2B5EF4-FFF2-40B4-BE49-F238E27FC236}">
                <a16:creationId xmlns:a16="http://schemas.microsoft.com/office/drawing/2014/main" id="{BBC801D0-697B-11EE-BC68-82D0508C6FCD}"/>
              </a:ext>
            </a:extLst>
          </p:cNvPr>
          <p:cNvSpPr txBox="1"/>
          <p:nvPr/>
        </p:nvSpPr>
        <p:spPr>
          <a:xfrm>
            <a:off x="8512810" y="57150"/>
            <a:ext cx="3147060" cy="461645"/>
          </a:xfrm>
          <a:prstGeom prst="rect">
            <a:avLst/>
          </a:prstGeom>
          <a:noFill/>
        </p:spPr>
        <p:txBody>
          <a:bodyPr wrap="non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制作视频动画</a:t>
            </a:r>
          </a:p>
        </p:txBody>
      </p:sp>
      <p:pic>
        <p:nvPicPr>
          <p:cNvPr id="3" name="图片 2">
            <a:extLst>
              <a:ext uri="{FF2B5EF4-FFF2-40B4-BE49-F238E27FC236}">
                <a16:creationId xmlns:a16="http://schemas.microsoft.com/office/drawing/2014/main" id="{9296344C-263B-814F-697F-0815DD60E5CA}"/>
              </a:ext>
            </a:extLst>
          </p:cNvPr>
          <p:cNvPicPr>
            <a:picLocks noChangeAspect="1"/>
          </p:cNvPicPr>
          <p:nvPr/>
        </p:nvPicPr>
        <p:blipFill>
          <a:blip r:embed="rId2"/>
          <a:stretch>
            <a:fillRect/>
          </a:stretch>
        </p:blipFill>
        <p:spPr>
          <a:xfrm>
            <a:off x="7680000" y="1726294"/>
            <a:ext cx="3936811" cy="3850506"/>
          </a:xfrm>
          <a:prstGeom prst="rect">
            <a:avLst/>
          </a:prstGeom>
        </p:spPr>
      </p:pic>
    </p:spTree>
    <p:extLst>
      <p:ext uri="{BB962C8B-B14F-4D97-AF65-F5344CB8AC3E}">
        <p14:creationId xmlns:p14="http://schemas.microsoft.com/office/powerpoint/2010/main" val="3607812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圆角矩形 105">
            <a:extLst>
              <a:ext uri="{FF2B5EF4-FFF2-40B4-BE49-F238E27FC236}">
                <a16:creationId xmlns:a16="http://schemas.microsoft.com/office/drawing/2014/main" id="{BE94257D-E9FB-7157-48CA-FC85ABE56704}"/>
              </a:ext>
            </a:extLst>
          </p:cNvPr>
          <p:cNvSpPr/>
          <p:nvPr/>
        </p:nvSpPr>
        <p:spPr>
          <a:xfrm>
            <a:off x="603250" y="1522177"/>
            <a:ext cx="5048249" cy="4642823"/>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21" name="文本框 20">
            <a:extLst>
              <a:ext uri="{FF2B5EF4-FFF2-40B4-BE49-F238E27FC236}">
                <a16:creationId xmlns:a16="http://schemas.microsoft.com/office/drawing/2014/main" id="{D875D340-82CE-E6BA-4236-C431AF9ABF63}"/>
              </a:ext>
            </a:extLst>
          </p:cNvPr>
          <p:cNvSpPr txBox="1"/>
          <p:nvPr/>
        </p:nvSpPr>
        <p:spPr>
          <a:xfrm>
            <a:off x="978210" y="1929284"/>
            <a:ext cx="4457289" cy="3787575"/>
          </a:xfrm>
          <a:prstGeom prst="rect">
            <a:avLst/>
          </a:prstGeom>
          <a:noFill/>
        </p:spPr>
        <p:txBody>
          <a:bodyPr wrap="square" rtlCol="0" anchor="t">
            <a:spAutoFit/>
          </a:bodyPr>
          <a:lstStyle/>
          <a:p>
            <a:pPr indent="457200" fontAlgn="auto">
              <a:lnSpc>
                <a:spcPct val="150000"/>
              </a:lnSpc>
              <a:extLst>
                <a:ext uri="{35155182-B16C-46BC-9424-99874614C6A1}">
                  <wpsdc:indentchars xmlns="" xmlns:wpsdc="http://www.wps.cn/officeDocument/2017/drawingmlCustomData" val="200" checksum="59296752"/>
                </a:ext>
              </a:extLst>
            </a:pPr>
            <a:r>
              <a:rPr lang="zh-CN" altLang="en-US" dirty="0">
                <a:solidFill>
                  <a:schemeClr val="bg1"/>
                </a:solidFill>
              </a:rPr>
              <a:t>步骤 </a:t>
            </a:r>
            <a:r>
              <a:rPr lang="en-US" altLang="zh-CN" dirty="0">
                <a:solidFill>
                  <a:schemeClr val="bg1"/>
                </a:solidFill>
              </a:rPr>
              <a:t>3</a:t>
            </a:r>
            <a:r>
              <a:rPr lang="zh-CN" altLang="en-US" dirty="0">
                <a:solidFill>
                  <a:schemeClr val="bg1"/>
                </a:solidFill>
              </a:rPr>
              <a:t>：导入音频素材和图片素材，可以用鼠标直接将素材从文件夹拖拽到项目面板，也可以执行菜单栏中的“文件”→“导入”命令。项目面板集成多个面板，通过面板上方的标签切换。</a:t>
            </a:r>
          </a:p>
          <a:p>
            <a:pPr indent="457200" fontAlgn="auto">
              <a:lnSpc>
                <a:spcPct val="150000"/>
              </a:lnSpc>
              <a:extLst>
                <a:ext uri="{35155182-B16C-46BC-9424-99874614C6A1}">
                  <wpsdc:indentchars xmlns="" xmlns:wpsdc="http://www.wps.cn/officeDocument/2017/drawingmlCustomData" val="200" checksum="59296752"/>
                </a:ext>
              </a:extLst>
            </a:pPr>
            <a:r>
              <a:rPr lang="zh-CN" altLang="en-US" dirty="0">
                <a:solidFill>
                  <a:schemeClr val="bg1"/>
                </a:solidFill>
              </a:rPr>
              <a:t>将鼠标指针移动到工具栏的“选择工具”上单击，将素材从项目面板拖拽到时间线面板的音频轨道和视频轨道上，并按镜头顺序依序排列。</a:t>
            </a:r>
          </a:p>
        </p:txBody>
      </p:sp>
      <p:sp>
        <p:nvSpPr>
          <p:cNvPr id="22" name="文本框 21">
            <a:extLst>
              <a:ext uri="{FF2B5EF4-FFF2-40B4-BE49-F238E27FC236}">
                <a16:creationId xmlns:a16="http://schemas.microsoft.com/office/drawing/2014/main" id="{C38C2A8A-3388-EC49-2511-E3D8D47EA216}"/>
              </a:ext>
            </a:extLst>
          </p:cNvPr>
          <p:cNvSpPr txBox="1"/>
          <p:nvPr/>
        </p:nvSpPr>
        <p:spPr>
          <a:xfrm>
            <a:off x="7300503" y="5661000"/>
            <a:ext cx="3536100" cy="422039"/>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dirty="0">
                <a:sym typeface="+mn-lt"/>
              </a:rPr>
              <a:t>导入并在时间线面板中排列素材</a:t>
            </a:r>
            <a:endParaRPr lang="zh-CN" altLang="en-US" sz="1800" dirty="0">
              <a:sym typeface="+mn-lt"/>
            </a:endParaRPr>
          </a:p>
        </p:txBody>
      </p:sp>
      <p:sp>
        <p:nvSpPr>
          <p:cNvPr id="18" name="文本框 17">
            <a:extLst>
              <a:ext uri="{FF2B5EF4-FFF2-40B4-BE49-F238E27FC236}">
                <a16:creationId xmlns:a16="http://schemas.microsoft.com/office/drawing/2014/main" id="{BBC801D0-697B-11EE-BC68-82D0508C6FCD}"/>
              </a:ext>
            </a:extLst>
          </p:cNvPr>
          <p:cNvSpPr txBox="1"/>
          <p:nvPr/>
        </p:nvSpPr>
        <p:spPr>
          <a:xfrm>
            <a:off x="8512810" y="57150"/>
            <a:ext cx="3147060" cy="461645"/>
          </a:xfrm>
          <a:prstGeom prst="rect">
            <a:avLst/>
          </a:prstGeom>
          <a:noFill/>
        </p:spPr>
        <p:txBody>
          <a:bodyPr wrap="non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制作视频动画</a:t>
            </a:r>
          </a:p>
        </p:txBody>
      </p:sp>
      <p:pic>
        <p:nvPicPr>
          <p:cNvPr id="4" name="图片 3">
            <a:extLst>
              <a:ext uri="{FF2B5EF4-FFF2-40B4-BE49-F238E27FC236}">
                <a16:creationId xmlns:a16="http://schemas.microsoft.com/office/drawing/2014/main" id="{722BE22D-35CC-E18A-3192-F5715285D03B}"/>
              </a:ext>
            </a:extLst>
          </p:cNvPr>
          <p:cNvPicPr>
            <a:picLocks noChangeAspect="1"/>
          </p:cNvPicPr>
          <p:nvPr/>
        </p:nvPicPr>
        <p:blipFill>
          <a:blip r:embed="rId2"/>
          <a:stretch>
            <a:fillRect/>
          </a:stretch>
        </p:blipFill>
        <p:spPr>
          <a:xfrm>
            <a:off x="6240000" y="1929284"/>
            <a:ext cx="5657107" cy="3515716"/>
          </a:xfrm>
          <a:prstGeom prst="rect">
            <a:avLst/>
          </a:prstGeom>
        </p:spPr>
      </p:pic>
    </p:spTree>
    <p:extLst>
      <p:ext uri="{BB962C8B-B14F-4D97-AF65-F5344CB8AC3E}">
        <p14:creationId xmlns:p14="http://schemas.microsoft.com/office/powerpoint/2010/main" val="4293460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up)">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圆角矩形 105">
            <a:extLst>
              <a:ext uri="{FF2B5EF4-FFF2-40B4-BE49-F238E27FC236}">
                <a16:creationId xmlns:a16="http://schemas.microsoft.com/office/drawing/2014/main" id="{D2583D4B-4658-F82F-D271-5B42037752CC}"/>
              </a:ext>
            </a:extLst>
          </p:cNvPr>
          <p:cNvSpPr/>
          <p:nvPr/>
        </p:nvSpPr>
        <p:spPr>
          <a:xfrm>
            <a:off x="1183263" y="1269000"/>
            <a:ext cx="9660405" cy="85980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17" name="文本框 16">
            <a:extLst>
              <a:ext uri="{FF2B5EF4-FFF2-40B4-BE49-F238E27FC236}">
                <a16:creationId xmlns:a16="http://schemas.microsoft.com/office/drawing/2014/main" id="{5BFA85AD-D2F4-B3E0-A2F0-00662E3B1001}"/>
              </a:ext>
            </a:extLst>
          </p:cNvPr>
          <p:cNvSpPr txBox="1"/>
          <p:nvPr/>
        </p:nvSpPr>
        <p:spPr>
          <a:xfrm>
            <a:off x="1185624" y="1413000"/>
            <a:ext cx="9670376" cy="463588"/>
          </a:xfrm>
          <a:prstGeom prst="rect">
            <a:avLst/>
          </a:prstGeom>
          <a:noFill/>
        </p:spPr>
        <p:txBody>
          <a:bodyPr wrap="square" rtlCol="0" anchor="t">
            <a:spAutoFit/>
          </a:bodyPr>
          <a:lstStyle/>
          <a:p>
            <a:pPr indent="457200" fontAlgn="auto">
              <a:lnSpc>
                <a:spcPct val="150000"/>
              </a:lnSpc>
              <a:extLst>
                <a:ext uri="{35155182-B16C-46BC-9424-99874614C6A1}">
                  <wpsdc:indentchars xmlns="" xmlns:wpsdc="http://www.wps.cn/officeDocument/2017/drawingmlCustomData" val="200" checksum="59296752"/>
                </a:ext>
              </a:extLst>
            </a:pPr>
            <a:r>
              <a:rPr lang="zh-CN" altLang="en-US" dirty="0">
                <a:solidFill>
                  <a:schemeClr val="bg1"/>
                </a:solidFill>
              </a:rPr>
              <a:t>步骤 </a:t>
            </a:r>
            <a:r>
              <a:rPr lang="en-US" altLang="zh-CN" dirty="0">
                <a:solidFill>
                  <a:schemeClr val="bg1"/>
                </a:solidFill>
              </a:rPr>
              <a:t>4</a:t>
            </a:r>
            <a:r>
              <a:rPr lang="zh-CN" altLang="en-US" dirty="0">
                <a:solidFill>
                  <a:schemeClr val="bg1"/>
                </a:solidFill>
              </a:rPr>
              <a:t>：根据配音添加图片，画面内容应与配音描述内容相关或一致。音画对位如图所示。</a:t>
            </a:r>
          </a:p>
        </p:txBody>
      </p:sp>
      <p:sp>
        <p:nvSpPr>
          <p:cNvPr id="13" name="文本框 12">
            <a:extLst>
              <a:ext uri="{FF2B5EF4-FFF2-40B4-BE49-F238E27FC236}">
                <a16:creationId xmlns:a16="http://schemas.microsoft.com/office/drawing/2014/main" id="{253CF228-104B-01DD-FA94-87DCC3BB99E5}"/>
              </a:ext>
            </a:extLst>
          </p:cNvPr>
          <p:cNvSpPr txBox="1"/>
          <p:nvPr/>
        </p:nvSpPr>
        <p:spPr>
          <a:xfrm>
            <a:off x="8512810" y="57150"/>
            <a:ext cx="3147060" cy="461645"/>
          </a:xfrm>
          <a:prstGeom prst="rect">
            <a:avLst/>
          </a:prstGeom>
          <a:noFill/>
        </p:spPr>
        <p:txBody>
          <a:bodyPr wrap="non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制作视频动画</a:t>
            </a:r>
          </a:p>
        </p:txBody>
      </p:sp>
      <p:sp>
        <p:nvSpPr>
          <p:cNvPr id="19" name="文本框 18">
            <a:extLst>
              <a:ext uri="{FF2B5EF4-FFF2-40B4-BE49-F238E27FC236}">
                <a16:creationId xmlns:a16="http://schemas.microsoft.com/office/drawing/2014/main" id="{F5DAB16E-00AD-3B39-149B-B832AAFB9D9B}"/>
              </a:ext>
            </a:extLst>
          </p:cNvPr>
          <p:cNvSpPr txBox="1"/>
          <p:nvPr/>
        </p:nvSpPr>
        <p:spPr>
          <a:xfrm>
            <a:off x="6013466" y="6237000"/>
            <a:ext cx="1176247" cy="422039"/>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dirty="0">
                <a:sym typeface="+mn-lt"/>
              </a:rPr>
              <a:t>音画对位</a:t>
            </a:r>
            <a:endParaRPr lang="zh-CN" altLang="en-US" sz="1800" dirty="0">
              <a:sym typeface="+mn-lt"/>
            </a:endParaRPr>
          </a:p>
        </p:txBody>
      </p:sp>
      <p:pic>
        <p:nvPicPr>
          <p:cNvPr id="4" name="图片 3">
            <a:extLst>
              <a:ext uri="{FF2B5EF4-FFF2-40B4-BE49-F238E27FC236}">
                <a16:creationId xmlns:a16="http://schemas.microsoft.com/office/drawing/2014/main" id="{60F639F1-C753-125C-458F-7EFD5D69F269}"/>
              </a:ext>
            </a:extLst>
          </p:cNvPr>
          <p:cNvPicPr>
            <a:picLocks noChangeAspect="1"/>
          </p:cNvPicPr>
          <p:nvPr/>
        </p:nvPicPr>
        <p:blipFill>
          <a:blip r:embed="rId2"/>
          <a:stretch>
            <a:fillRect/>
          </a:stretch>
        </p:blipFill>
        <p:spPr>
          <a:xfrm>
            <a:off x="2360593" y="2272800"/>
            <a:ext cx="7488401" cy="3820200"/>
          </a:xfrm>
          <a:prstGeom prst="rect">
            <a:avLst/>
          </a:prstGeom>
        </p:spPr>
      </p:pic>
    </p:spTree>
    <p:extLst>
      <p:ext uri="{BB962C8B-B14F-4D97-AF65-F5344CB8AC3E}">
        <p14:creationId xmlns:p14="http://schemas.microsoft.com/office/powerpoint/2010/main" val="3744363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圆角矩形 105">
            <a:extLst>
              <a:ext uri="{FF2B5EF4-FFF2-40B4-BE49-F238E27FC236}">
                <a16:creationId xmlns:a16="http://schemas.microsoft.com/office/drawing/2014/main" id="{D2583D4B-4658-F82F-D271-5B42037752CC}"/>
              </a:ext>
            </a:extLst>
          </p:cNvPr>
          <p:cNvSpPr/>
          <p:nvPr/>
        </p:nvSpPr>
        <p:spPr>
          <a:xfrm>
            <a:off x="1183263" y="1269000"/>
            <a:ext cx="10024737" cy="208800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17" name="文本框 16">
            <a:extLst>
              <a:ext uri="{FF2B5EF4-FFF2-40B4-BE49-F238E27FC236}">
                <a16:creationId xmlns:a16="http://schemas.microsoft.com/office/drawing/2014/main" id="{5BFA85AD-D2F4-B3E0-A2F0-00662E3B1001}"/>
              </a:ext>
            </a:extLst>
          </p:cNvPr>
          <p:cNvSpPr txBox="1"/>
          <p:nvPr/>
        </p:nvSpPr>
        <p:spPr>
          <a:xfrm>
            <a:off x="1284074" y="1469436"/>
            <a:ext cx="9823113" cy="1710084"/>
          </a:xfrm>
          <a:prstGeom prst="rect">
            <a:avLst/>
          </a:prstGeom>
          <a:noFill/>
        </p:spPr>
        <p:txBody>
          <a:bodyPr wrap="square" rtlCol="0" anchor="t">
            <a:spAutoFit/>
          </a:bodyPr>
          <a:lstStyle/>
          <a:p>
            <a:pPr indent="457200" fontAlgn="auto">
              <a:lnSpc>
                <a:spcPct val="150000"/>
              </a:lnSpc>
              <a:extLst>
                <a:ext uri="{35155182-B16C-46BC-9424-99874614C6A1}">
                  <wpsdc:indentchars xmlns="" xmlns:wpsdc="http://www.wps.cn/officeDocument/2017/drawingmlCustomData" val="200" checksum="59296752"/>
                </a:ext>
              </a:extLst>
            </a:pPr>
            <a:r>
              <a:rPr lang="zh-CN" altLang="en-US" dirty="0">
                <a:solidFill>
                  <a:schemeClr val="bg1"/>
                </a:solidFill>
              </a:rPr>
              <a:t>使用“选择工具”调整素材片段时长。切换到“选择工具”，将鼠标指针移动到素材片段的头部或尾部，鼠标指针形状改变时，就可以按住鼠标左键不放，左右拖拽进行调整。</a:t>
            </a:r>
          </a:p>
          <a:p>
            <a:pPr indent="457200" fontAlgn="auto">
              <a:lnSpc>
                <a:spcPct val="150000"/>
              </a:lnSpc>
              <a:extLst>
                <a:ext uri="{35155182-B16C-46BC-9424-99874614C6A1}">
                  <wpsdc:indentchars xmlns="" xmlns:wpsdc="http://www.wps.cn/officeDocument/2017/drawingmlCustomData" val="200" checksum="59296752"/>
                </a:ext>
              </a:extLst>
            </a:pPr>
            <a:r>
              <a:rPr lang="zh-CN" altLang="en-US" dirty="0">
                <a:solidFill>
                  <a:schemeClr val="bg1"/>
                </a:solidFill>
              </a:rPr>
              <a:t>如果需要在保持相邻两个素材片段总时长不变的前提下改变切换点的位置，可以长按工具栏中的“波纹编辑工具”，选择“滚动编辑工具”，在切换位置拖拽。</a:t>
            </a:r>
          </a:p>
        </p:txBody>
      </p:sp>
      <p:sp>
        <p:nvSpPr>
          <p:cNvPr id="13" name="文本框 12">
            <a:extLst>
              <a:ext uri="{FF2B5EF4-FFF2-40B4-BE49-F238E27FC236}">
                <a16:creationId xmlns:a16="http://schemas.microsoft.com/office/drawing/2014/main" id="{253CF228-104B-01DD-FA94-87DCC3BB99E5}"/>
              </a:ext>
            </a:extLst>
          </p:cNvPr>
          <p:cNvSpPr txBox="1"/>
          <p:nvPr/>
        </p:nvSpPr>
        <p:spPr>
          <a:xfrm>
            <a:off x="8512810" y="57150"/>
            <a:ext cx="3147060" cy="461645"/>
          </a:xfrm>
          <a:prstGeom prst="rect">
            <a:avLst/>
          </a:prstGeom>
          <a:noFill/>
        </p:spPr>
        <p:txBody>
          <a:bodyPr wrap="non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制作视频动画</a:t>
            </a:r>
          </a:p>
        </p:txBody>
      </p:sp>
      <p:sp>
        <p:nvSpPr>
          <p:cNvPr id="19" name="文本框 18">
            <a:extLst>
              <a:ext uri="{FF2B5EF4-FFF2-40B4-BE49-F238E27FC236}">
                <a16:creationId xmlns:a16="http://schemas.microsoft.com/office/drawing/2014/main" id="{F5DAB16E-00AD-3B39-149B-B832AAFB9D9B}"/>
              </a:ext>
            </a:extLst>
          </p:cNvPr>
          <p:cNvSpPr txBox="1"/>
          <p:nvPr/>
        </p:nvSpPr>
        <p:spPr>
          <a:xfrm>
            <a:off x="5160000" y="6202680"/>
            <a:ext cx="2461713" cy="422039"/>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dirty="0">
                <a:sym typeface="+mn-lt"/>
              </a:rPr>
              <a:t>调整素材片段时长</a:t>
            </a:r>
            <a:endParaRPr lang="zh-CN" altLang="en-US" sz="1800" dirty="0">
              <a:sym typeface="+mn-lt"/>
            </a:endParaRPr>
          </a:p>
        </p:txBody>
      </p:sp>
      <p:pic>
        <p:nvPicPr>
          <p:cNvPr id="3" name="图片 2">
            <a:extLst>
              <a:ext uri="{FF2B5EF4-FFF2-40B4-BE49-F238E27FC236}">
                <a16:creationId xmlns:a16="http://schemas.microsoft.com/office/drawing/2014/main" id="{44AB1565-41EA-919E-DA20-2AE42E79D482}"/>
              </a:ext>
            </a:extLst>
          </p:cNvPr>
          <p:cNvPicPr>
            <a:picLocks noChangeAspect="1"/>
          </p:cNvPicPr>
          <p:nvPr/>
        </p:nvPicPr>
        <p:blipFill>
          <a:blip r:embed="rId2"/>
          <a:stretch>
            <a:fillRect/>
          </a:stretch>
        </p:blipFill>
        <p:spPr>
          <a:xfrm>
            <a:off x="3473847" y="3501001"/>
            <a:ext cx="5443565" cy="2612574"/>
          </a:xfrm>
          <a:prstGeom prst="rect">
            <a:avLst/>
          </a:prstGeom>
        </p:spPr>
      </p:pic>
    </p:spTree>
    <p:extLst>
      <p:ext uri="{BB962C8B-B14F-4D97-AF65-F5344CB8AC3E}">
        <p14:creationId xmlns:p14="http://schemas.microsoft.com/office/powerpoint/2010/main" val="3308213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1416000" y="3417131"/>
            <a:ext cx="10008000" cy="245987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文本框 1"/>
          <p:cNvSpPr txBox="1"/>
          <p:nvPr/>
        </p:nvSpPr>
        <p:spPr>
          <a:xfrm>
            <a:off x="1728798" y="3690747"/>
            <a:ext cx="9267135" cy="1710084"/>
          </a:xfrm>
          <a:prstGeom prst="rect">
            <a:avLst/>
          </a:prstGeom>
          <a:noFill/>
        </p:spPr>
        <p:txBody>
          <a:bodyPr wrap="square" rtlCol="0" anchor="t">
            <a:spAutoFit/>
          </a:bodyPr>
          <a:lstStyle/>
          <a:p>
            <a:pPr indent="457200" fontAlgn="auto">
              <a:lnSpc>
                <a:spcPct val="150000"/>
              </a:lnSpc>
              <a:extLst>
                <a:ext uri="{35155182-B16C-46BC-9424-99874614C6A1}">
                  <wpsdc:indentchars xmlns="" xmlns:wpsdc="http://www.wps.cn/officeDocument/2017/drawingmlCustomData" val="200" checksum="59296752"/>
                </a:ext>
              </a:extLst>
            </a:pPr>
            <a:r>
              <a:rPr lang="zh-CN" altLang="en-US" dirty="0">
                <a:solidFill>
                  <a:schemeClr val="bg1"/>
                </a:solidFill>
              </a:rPr>
              <a:t>步骤 </a:t>
            </a:r>
            <a:r>
              <a:rPr lang="en-US" altLang="zh-CN" dirty="0">
                <a:solidFill>
                  <a:schemeClr val="bg1"/>
                </a:solidFill>
              </a:rPr>
              <a:t>1</a:t>
            </a:r>
            <a:r>
              <a:rPr lang="zh-CN" altLang="en-US" dirty="0">
                <a:solidFill>
                  <a:schemeClr val="bg1"/>
                </a:solidFill>
              </a:rPr>
              <a:t>：将软件左上方的面板切换到效果控件面板，使用“选择工具”在时间线面板上选中片名文字“端午节”，效果控件面板中会显示选中对象的基本参数。</a:t>
            </a:r>
            <a:endParaRPr lang="en-US" altLang="zh-CN" dirty="0">
              <a:solidFill>
                <a:schemeClr val="bg1"/>
              </a:solidFill>
            </a:endParaRPr>
          </a:p>
          <a:p>
            <a:pPr indent="457200" fontAlgn="auto">
              <a:lnSpc>
                <a:spcPct val="150000"/>
              </a:lnSpc>
              <a:extLst>
                <a:ext uri="{35155182-B16C-46BC-9424-99874614C6A1}">
                  <wpsdc:indentchars xmlns="" xmlns:wpsdc="http://www.wps.cn/officeDocument/2017/drawingmlCustomData" val="200" checksum="59296752"/>
                </a:ext>
              </a:extLst>
            </a:pPr>
            <a:r>
              <a:rPr lang="zh-CN" altLang="en-US" dirty="0">
                <a:solidFill>
                  <a:schemeClr val="bg1"/>
                </a:solidFill>
              </a:rPr>
              <a:t>将时间指针移动到动画结束位置，调整位置参数，可以单击蓝色参数输入数字，也可以按住鼠标左键在参数上左右拖拽调整。</a:t>
            </a:r>
          </a:p>
        </p:txBody>
      </p:sp>
      <p:sp>
        <p:nvSpPr>
          <p:cNvPr id="20" name="文本框 19">
            <a:extLst>
              <a:ext uri="{FF2B5EF4-FFF2-40B4-BE49-F238E27FC236}">
                <a16:creationId xmlns:a16="http://schemas.microsoft.com/office/drawing/2014/main" id="{2D29F9EC-D9D9-DEDF-1EEA-1FA8C1D63764}"/>
              </a:ext>
            </a:extLst>
          </p:cNvPr>
          <p:cNvSpPr txBox="1"/>
          <p:nvPr/>
        </p:nvSpPr>
        <p:spPr>
          <a:xfrm>
            <a:off x="1039110" y="1426271"/>
            <a:ext cx="10600890" cy="1428211"/>
          </a:xfrm>
          <a:prstGeom prst="rect">
            <a:avLst/>
          </a:prstGeom>
          <a:noFill/>
        </p:spPr>
        <p:txBody>
          <a:bodyPr wrap="square" rtlCol="0" anchor="t">
            <a:spAutoFit/>
          </a:bodyPr>
          <a:lstStyle/>
          <a:p>
            <a:pPr indent="457200" algn="l">
              <a:lnSpc>
                <a:spcPct val="150000"/>
              </a:lnSpc>
              <a:buClrTx/>
              <a:buSzTx/>
              <a:buNone/>
            </a:pPr>
            <a:r>
              <a:rPr lang="zh-CN" altLang="en-US" sz="2000" dirty="0"/>
              <a:t>（</a:t>
            </a:r>
            <a:r>
              <a:rPr lang="en-US" altLang="zh-CN" sz="2000" dirty="0"/>
              <a:t>2</a:t>
            </a:r>
            <a:r>
              <a:rPr lang="zh-CN" altLang="en-US" sz="2000" dirty="0"/>
              <a:t>）添加关键帧动画</a:t>
            </a:r>
            <a:endParaRPr lang="en-US" altLang="zh-CN" sz="2000" dirty="0"/>
          </a:p>
          <a:p>
            <a:pPr indent="457200" algn="l">
              <a:lnSpc>
                <a:spcPct val="150000"/>
              </a:lnSpc>
              <a:buClrTx/>
              <a:buSzTx/>
              <a:buNone/>
            </a:pPr>
            <a:r>
              <a:rPr lang="zh-CN" altLang="en-US" sz="2000" dirty="0"/>
              <a:t>关键帧动画是最基础也是最常用的动画制作方式之一，只需分别设置一个画面参数的起始、结束状态，软件就会自动生成完整的运动效果。</a:t>
            </a:r>
          </a:p>
        </p:txBody>
      </p:sp>
      <p:sp>
        <p:nvSpPr>
          <p:cNvPr id="19" name="文本框 18">
            <a:extLst>
              <a:ext uri="{FF2B5EF4-FFF2-40B4-BE49-F238E27FC236}">
                <a16:creationId xmlns:a16="http://schemas.microsoft.com/office/drawing/2014/main" id="{056C8629-7C62-53CF-6DCA-6BA949451920}"/>
              </a:ext>
            </a:extLst>
          </p:cNvPr>
          <p:cNvSpPr txBox="1"/>
          <p:nvPr/>
        </p:nvSpPr>
        <p:spPr>
          <a:xfrm>
            <a:off x="8512810" y="57150"/>
            <a:ext cx="3147060" cy="461645"/>
          </a:xfrm>
          <a:prstGeom prst="rect">
            <a:avLst/>
          </a:prstGeom>
          <a:noFill/>
        </p:spPr>
        <p:txBody>
          <a:bodyPr wrap="non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制作视频动画</a:t>
            </a:r>
          </a:p>
        </p:txBody>
      </p:sp>
    </p:spTree>
    <p:extLst>
      <p:ext uri="{BB962C8B-B14F-4D97-AF65-F5344CB8AC3E}">
        <p14:creationId xmlns:p14="http://schemas.microsoft.com/office/powerpoint/2010/main" val="11607800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圆角矩形 105">
            <a:extLst>
              <a:ext uri="{FF2B5EF4-FFF2-40B4-BE49-F238E27FC236}">
                <a16:creationId xmlns:a16="http://schemas.microsoft.com/office/drawing/2014/main" id="{D2583D4B-4658-F82F-D271-5B42037752CC}"/>
              </a:ext>
            </a:extLst>
          </p:cNvPr>
          <p:cNvSpPr/>
          <p:nvPr/>
        </p:nvSpPr>
        <p:spPr>
          <a:xfrm>
            <a:off x="1183263" y="1269000"/>
            <a:ext cx="9660405" cy="122400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17" name="文本框 16">
            <a:extLst>
              <a:ext uri="{FF2B5EF4-FFF2-40B4-BE49-F238E27FC236}">
                <a16:creationId xmlns:a16="http://schemas.microsoft.com/office/drawing/2014/main" id="{5BFA85AD-D2F4-B3E0-A2F0-00662E3B1001}"/>
              </a:ext>
            </a:extLst>
          </p:cNvPr>
          <p:cNvSpPr txBox="1"/>
          <p:nvPr/>
        </p:nvSpPr>
        <p:spPr>
          <a:xfrm>
            <a:off x="1185624" y="1413000"/>
            <a:ext cx="9670376" cy="879087"/>
          </a:xfrm>
          <a:prstGeom prst="rect">
            <a:avLst/>
          </a:prstGeom>
          <a:noFill/>
        </p:spPr>
        <p:txBody>
          <a:bodyPr wrap="square" rtlCol="0" anchor="t">
            <a:spAutoFit/>
          </a:bodyPr>
          <a:lstStyle/>
          <a:p>
            <a:pPr indent="457200" fontAlgn="auto">
              <a:lnSpc>
                <a:spcPct val="150000"/>
              </a:lnSpc>
              <a:extLst>
                <a:ext uri="{35155182-B16C-46BC-9424-99874614C6A1}">
                  <wpsdc:indentchars xmlns="" xmlns:wpsdc="http://www.wps.cn/officeDocument/2017/drawingmlCustomData" val="200" checksum="59296752"/>
                </a:ext>
              </a:extLst>
            </a:pPr>
            <a:r>
              <a:rPr lang="zh-CN" altLang="en-US" dirty="0">
                <a:solidFill>
                  <a:schemeClr val="bg1"/>
                </a:solidFill>
              </a:rPr>
              <a:t>按下“位置”参数前的“切换动画”按钮，参数后方的时间轴上自动生成关键帧，记录当前时间点的位置，如图所示。</a:t>
            </a:r>
          </a:p>
        </p:txBody>
      </p:sp>
      <p:sp>
        <p:nvSpPr>
          <p:cNvPr id="13" name="文本框 12">
            <a:extLst>
              <a:ext uri="{FF2B5EF4-FFF2-40B4-BE49-F238E27FC236}">
                <a16:creationId xmlns:a16="http://schemas.microsoft.com/office/drawing/2014/main" id="{253CF228-104B-01DD-FA94-87DCC3BB99E5}"/>
              </a:ext>
            </a:extLst>
          </p:cNvPr>
          <p:cNvSpPr txBox="1"/>
          <p:nvPr/>
        </p:nvSpPr>
        <p:spPr>
          <a:xfrm>
            <a:off x="8512810" y="57150"/>
            <a:ext cx="3147060" cy="461645"/>
          </a:xfrm>
          <a:prstGeom prst="rect">
            <a:avLst/>
          </a:prstGeom>
          <a:noFill/>
        </p:spPr>
        <p:txBody>
          <a:bodyPr wrap="non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制作视频动画</a:t>
            </a:r>
          </a:p>
        </p:txBody>
      </p:sp>
      <p:sp>
        <p:nvSpPr>
          <p:cNvPr id="19" name="文本框 18">
            <a:extLst>
              <a:ext uri="{FF2B5EF4-FFF2-40B4-BE49-F238E27FC236}">
                <a16:creationId xmlns:a16="http://schemas.microsoft.com/office/drawing/2014/main" id="{F5DAB16E-00AD-3B39-149B-B832AAFB9D9B}"/>
              </a:ext>
            </a:extLst>
          </p:cNvPr>
          <p:cNvSpPr txBox="1"/>
          <p:nvPr/>
        </p:nvSpPr>
        <p:spPr>
          <a:xfrm>
            <a:off x="4944000" y="6123409"/>
            <a:ext cx="3240000" cy="422039"/>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dirty="0">
                <a:sym typeface="+mn-lt"/>
              </a:rPr>
              <a:t>记录当前时间点的位置</a:t>
            </a:r>
            <a:endParaRPr lang="zh-CN" altLang="en-US" sz="1800" dirty="0">
              <a:sym typeface="+mn-lt"/>
            </a:endParaRPr>
          </a:p>
        </p:txBody>
      </p:sp>
      <p:pic>
        <p:nvPicPr>
          <p:cNvPr id="3" name="图片 2">
            <a:extLst>
              <a:ext uri="{FF2B5EF4-FFF2-40B4-BE49-F238E27FC236}">
                <a16:creationId xmlns:a16="http://schemas.microsoft.com/office/drawing/2014/main" id="{497E16A7-32E6-793C-34EB-01C4EB3784B0}"/>
              </a:ext>
            </a:extLst>
          </p:cNvPr>
          <p:cNvPicPr>
            <a:picLocks noChangeAspect="1"/>
          </p:cNvPicPr>
          <p:nvPr/>
        </p:nvPicPr>
        <p:blipFill rotWithShape="1">
          <a:blip r:embed="rId2"/>
          <a:srcRect b="3346"/>
          <a:stretch/>
        </p:blipFill>
        <p:spPr>
          <a:xfrm>
            <a:off x="2784283" y="2667409"/>
            <a:ext cx="6473058" cy="3281591"/>
          </a:xfrm>
          <a:prstGeom prst="rect">
            <a:avLst/>
          </a:prstGeom>
        </p:spPr>
      </p:pic>
    </p:spTree>
    <p:extLst>
      <p:ext uri="{BB962C8B-B14F-4D97-AF65-F5344CB8AC3E}">
        <p14:creationId xmlns:p14="http://schemas.microsoft.com/office/powerpoint/2010/main" val="629581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圆角矩形 105">
            <a:extLst>
              <a:ext uri="{FF2B5EF4-FFF2-40B4-BE49-F238E27FC236}">
                <a16:creationId xmlns:a16="http://schemas.microsoft.com/office/drawing/2014/main" id="{D2583D4B-4658-F82F-D271-5B42037752CC}"/>
              </a:ext>
            </a:extLst>
          </p:cNvPr>
          <p:cNvSpPr/>
          <p:nvPr/>
        </p:nvSpPr>
        <p:spPr>
          <a:xfrm>
            <a:off x="1020445" y="1269000"/>
            <a:ext cx="10240737" cy="1224001"/>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17" name="文本框 16">
            <a:extLst>
              <a:ext uri="{FF2B5EF4-FFF2-40B4-BE49-F238E27FC236}">
                <a16:creationId xmlns:a16="http://schemas.microsoft.com/office/drawing/2014/main" id="{5BFA85AD-D2F4-B3E0-A2F0-00662E3B1001}"/>
              </a:ext>
            </a:extLst>
          </p:cNvPr>
          <p:cNvSpPr txBox="1"/>
          <p:nvPr/>
        </p:nvSpPr>
        <p:spPr>
          <a:xfrm>
            <a:off x="1022806" y="1413001"/>
            <a:ext cx="10094376" cy="879087"/>
          </a:xfrm>
          <a:prstGeom prst="rect">
            <a:avLst/>
          </a:prstGeom>
          <a:noFill/>
        </p:spPr>
        <p:txBody>
          <a:bodyPr wrap="square" rtlCol="0" anchor="t">
            <a:spAutoFit/>
          </a:bodyPr>
          <a:lstStyle/>
          <a:p>
            <a:pPr indent="457200" fontAlgn="auto">
              <a:lnSpc>
                <a:spcPct val="150000"/>
              </a:lnSpc>
              <a:extLst>
                <a:ext uri="{35155182-B16C-46BC-9424-99874614C6A1}">
                  <wpsdc:indentchars xmlns="" xmlns:wpsdc="http://www.wps.cn/officeDocument/2017/drawingmlCustomData" val="200" checksum="59296752"/>
                </a:ext>
              </a:extLst>
            </a:pPr>
            <a:r>
              <a:rPr lang="zh-CN" altLang="en-US" dirty="0">
                <a:solidFill>
                  <a:schemeClr val="bg1"/>
                </a:solidFill>
              </a:rPr>
              <a:t>步骤 </a:t>
            </a:r>
            <a:r>
              <a:rPr lang="en-US" altLang="zh-CN" dirty="0">
                <a:solidFill>
                  <a:schemeClr val="bg1"/>
                </a:solidFill>
              </a:rPr>
              <a:t>2</a:t>
            </a:r>
            <a:r>
              <a:rPr lang="zh-CN" altLang="en-US" dirty="0">
                <a:solidFill>
                  <a:schemeClr val="bg1"/>
                </a:solidFill>
              </a:rPr>
              <a:t>：向左拖拽时间指针，将其移动到动画开始时的时间点，调整位置参数，软件自动生成新的关键帧，记录下当前位置参数，这样就对片名文字“端午节”制作了一个简单的位移动画。</a:t>
            </a:r>
          </a:p>
        </p:txBody>
      </p:sp>
      <p:sp>
        <p:nvSpPr>
          <p:cNvPr id="13" name="文本框 12">
            <a:extLst>
              <a:ext uri="{FF2B5EF4-FFF2-40B4-BE49-F238E27FC236}">
                <a16:creationId xmlns:a16="http://schemas.microsoft.com/office/drawing/2014/main" id="{253CF228-104B-01DD-FA94-87DCC3BB99E5}"/>
              </a:ext>
            </a:extLst>
          </p:cNvPr>
          <p:cNvSpPr txBox="1"/>
          <p:nvPr/>
        </p:nvSpPr>
        <p:spPr>
          <a:xfrm>
            <a:off x="8512810" y="57150"/>
            <a:ext cx="3147060" cy="461645"/>
          </a:xfrm>
          <a:prstGeom prst="rect">
            <a:avLst/>
          </a:prstGeom>
          <a:noFill/>
        </p:spPr>
        <p:txBody>
          <a:bodyPr wrap="non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制作视频动画</a:t>
            </a:r>
          </a:p>
        </p:txBody>
      </p:sp>
      <p:sp>
        <p:nvSpPr>
          <p:cNvPr id="19" name="文本框 18">
            <a:extLst>
              <a:ext uri="{FF2B5EF4-FFF2-40B4-BE49-F238E27FC236}">
                <a16:creationId xmlns:a16="http://schemas.microsoft.com/office/drawing/2014/main" id="{F5DAB16E-00AD-3B39-149B-B832AAFB9D9B}"/>
              </a:ext>
            </a:extLst>
          </p:cNvPr>
          <p:cNvSpPr txBox="1"/>
          <p:nvPr/>
        </p:nvSpPr>
        <p:spPr>
          <a:xfrm>
            <a:off x="4944000" y="6123409"/>
            <a:ext cx="3240000" cy="422039"/>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dirty="0">
                <a:sym typeface="+mn-lt"/>
              </a:rPr>
              <a:t>制作“端午节”位移动画</a:t>
            </a:r>
            <a:endParaRPr lang="zh-CN" altLang="en-US" sz="1800" dirty="0">
              <a:sym typeface="+mn-lt"/>
            </a:endParaRPr>
          </a:p>
        </p:txBody>
      </p:sp>
      <p:pic>
        <p:nvPicPr>
          <p:cNvPr id="4" name="图片 3">
            <a:extLst>
              <a:ext uri="{FF2B5EF4-FFF2-40B4-BE49-F238E27FC236}">
                <a16:creationId xmlns:a16="http://schemas.microsoft.com/office/drawing/2014/main" id="{2D32AAAE-C59E-0E6D-43B2-7DC9FE3B7802}"/>
              </a:ext>
            </a:extLst>
          </p:cNvPr>
          <p:cNvPicPr>
            <a:picLocks noChangeAspect="1"/>
          </p:cNvPicPr>
          <p:nvPr/>
        </p:nvPicPr>
        <p:blipFill>
          <a:blip r:embed="rId2"/>
          <a:stretch>
            <a:fillRect/>
          </a:stretch>
        </p:blipFill>
        <p:spPr>
          <a:xfrm>
            <a:off x="3077671" y="2851585"/>
            <a:ext cx="6036657" cy="3157752"/>
          </a:xfrm>
          <a:prstGeom prst="rect">
            <a:avLst/>
          </a:prstGeom>
        </p:spPr>
      </p:pic>
    </p:spTree>
    <p:extLst>
      <p:ext uri="{BB962C8B-B14F-4D97-AF65-F5344CB8AC3E}">
        <p14:creationId xmlns:p14="http://schemas.microsoft.com/office/powerpoint/2010/main" val="3009449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圆角矩形 105">
            <a:extLst>
              <a:ext uri="{FF2B5EF4-FFF2-40B4-BE49-F238E27FC236}">
                <a16:creationId xmlns:a16="http://schemas.microsoft.com/office/drawing/2014/main" id="{D2583D4B-4658-F82F-D271-5B42037752CC}"/>
              </a:ext>
            </a:extLst>
          </p:cNvPr>
          <p:cNvSpPr/>
          <p:nvPr/>
        </p:nvSpPr>
        <p:spPr>
          <a:xfrm>
            <a:off x="1020445" y="1269000"/>
            <a:ext cx="10240737" cy="1582585"/>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17" name="文本框 16">
            <a:extLst>
              <a:ext uri="{FF2B5EF4-FFF2-40B4-BE49-F238E27FC236}">
                <a16:creationId xmlns:a16="http://schemas.microsoft.com/office/drawing/2014/main" id="{5BFA85AD-D2F4-B3E0-A2F0-00662E3B1001}"/>
              </a:ext>
            </a:extLst>
          </p:cNvPr>
          <p:cNvSpPr txBox="1"/>
          <p:nvPr/>
        </p:nvSpPr>
        <p:spPr>
          <a:xfrm>
            <a:off x="1022806" y="1413001"/>
            <a:ext cx="10094376" cy="1294585"/>
          </a:xfrm>
          <a:prstGeom prst="rect">
            <a:avLst/>
          </a:prstGeom>
          <a:noFill/>
        </p:spPr>
        <p:txBody>
          <a:bodyPr wrap="square" rtlCol="0" anchor="t">
            <a:spAutoFit/>
          </a:bodyPr>
          <a:lstStyle/>
          <a:p>
            <a:pPr indent="457200" fontAlgn="auto">
              <a:lnSpc>
                <a:spcPct val="150000"/>
              </a:lnSpc>
              <a:extLst>
                <a:ext uri="{35155182-B16C-46BC-9424-99874614C6A1}">
                  <wpsdc:indentchars xmlns="" xmlns:wpsdc="http://www.wps.cn/officeDocument/2017/drawingmlCustomData" val="200" checksum="59296752"/>
                </a:ext>
              </a:extLst>
            </a:pPr>
            <a:r>
              <a:rPr lang="zh-CN" altLang="en-US" dirty="0">
                <a:solidFill>
                  <a:schemeClr val="bg1"/>
                </a:solidFill>
              </a:rPr>
              <a:t>单击时间线面板，按下空格键，从时间指针位置开始播放视频，查看动画效果。</a:t>
            </a:r>
          </a:p>
          <a:p>
            <a:pPr indent="457200" fontAlgn="auto">
              <a:lnSpc>
                <a:spcPct val="150000"/>
              </a:lnSpc>
              <a:extLst>
                <a:ext uri="{35155182-B16C-46BC-9424-99874614C6A1}">
                  <wpsdc:indentchars xmlns="" xmlns:wpsdc="http://www.wps.cn/officeDocument/2017/drawingmlCustomData" val="200" checksum="59296752"/>
                </a:ext>
              </a:extLst>
            </a:pPr>
            <a:r>
              <a:rPr lang="zh-CN" altLang="en-US" dirty="0">
                <a:solidFill>
                  <a:schemeClr val="bg1"/>
                </a:solidFill>
              </a:rPr>
              <a:t>参数前有“切换动画”按钮就表示该参数可以添加关键帧，例如可以给音频添加关键帧，制作音量变化效果，如图所示。</a:t>
            </a:r>
          </a:p>
        </p:txBody>
      </p:sp>
      <p:sp>
        <p:nvSpPr>
          <p:cNvPr id="13" name="文本框 12">
            <a:extLst>
              <a:ext uri="{FF2B5EF4-FFF2-40B4-BE49-F238E27FC236}">
                <a16:creationId xmlns:a16="http://schemas.microsoft.com/office/drawing/2014/main" id="{253CF228-104B-01DD-FA94-87DCC3BB99E5}"/>
              </a:ext>
            </a:extLst>
          </p:cNvPr>
          <p:cNvSpPr txBox="1"/>
          <p:nvPr/>
        </p:nvSpPr>
        <p:spPr>
          <a:xfrm>
            <a:off x="8512810" y="57150"/>
            <a:ext cx="3147060" cy="461645"/>
          </a:xfrm>
          <a:prstGeom prst="rect">
            <a:avLst/>
          </a:prstGeom>
          <a:noFill/>
        </p:spPr>
        <p:txBody>
          <a:bodyPr wrap="non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制作视频动画</a:t>
            </a:r>
          </a:p>
        </p:txBody>
      </p:sp>
      <p:sp>
        <p:nvSpPr>
          <p:cNvPr id="19" name="文本框 18">
            <a:extLst>
              <a:ext uri="{FF2B5EF4-FFF2-40B4-BE49-F238E27FC236}">
                <a16:creationId xmlns:a16="http://schemas.microsoft.com/office/drawing/2014/main" id="{F5DAB16E-00AD-3B39-149B-B832AAFB9D9B}"/>
              </a:ext>
            </a:extLst>
          </p:cNvPr>
          <p:cNvSpPr txBox="1"/>
          <p:nvPr/>
        </p:nvSpPr>
        <p:spPr>
          <a:xfrm>
            <a:off x="4520813" y="6224686"/>
            <a:ext cx="3240000" cy="422039"/>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dirty="0">
                <a:sym typeface="+mn-lt"/>
              </a:rPr>
              <a:t>制作音量变化效果</a:t>
            </a:r>
            <a:endParaRPr lang="zh-CN" altLang="en-US" sz="1800" dirty="0">
              <a:sym typeface="+mn-lt"/>
            </a:endParaRPr>
          </a:p>
        </p:txBody>
      </p:sp>
      <p:pic>
        <p:nvPicPr>
          <p:cNvPr id="3" name="图片 2">
            <a:extLst>
              <a:ext uri="{FF2B5EF4-FFF2-40B4-BE49-F238E27FC236}">
                <a16:creationId xmlns:a16="http://schemas.microsoft.com/office/drawing/2014/main" id="{EBC31768-FB85-E0C1-726B-36A4C74E27FB}"/>
              </a:ext>
            </a:extLst>
          </p:cNvPr>
          <p:cNvPicPr>
            <a:picLocks noChangeAspect="1"/>
          </p:cNvPicPr>
          <p:nvPr/>
        </p:nvPicPr>
        <p:blipFill>
          <a:blip r:embed="rId2"/>
          <a:stretch>
            <a:fillRect/>
          </a:stretch>
        </p:blipFill>
        <p:spPr>
          <a:xfrm>
            <a:off x="2568000" y="3009727"/>
            <a:ext cx="6506018" cy="3207063"/>
          </a:xfrm>
          <a:prstGeom prst="rect">
            <a:avLst/>
          </a:prstGeom>
        </p:spPr>
      </p:pic>
    </p:spTree>
    <p:extLst>
      <p:ext uri="{BB962C8B-B14F-4D97-AF65-F5344CB8AC3E}">
        <p14:creationId xmlns:p14="http://schemas.microsoft.com/office/powerpoint/2010/main" val="3528234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文本框 18">
            <a:extLst>
              <a:ext uri="{FF2B5EF4-FFF2-40B4-BE49-F238E27FC236}">
                <a16:creationId xmlns:a16="http://schemas.microsoft.com/office/drawing/2014/main" id="{056C8629-7C62-53CF-6DCA-6BA949451920}"/>
              </a:ext>
            </a:extLst>
          </p:cNvPr>
          <p:cNvSpPr txBox="1"/>
          <p:nvPr/>
        </p:nvSpPr>
        <p:spPr>
          <a:xfrm>
            <a:off x="8512810" y="57150"/>
            <a:ext cx="3147060" cy="461645"/>
          </a:xfrm>
          <a:prstGeom prst="rect">
            <a:avLst/>
          </a:prstGeom>
          <a:noFill/>
        </p:spPr>
        <p:txBody>
          <a:bodyPr wrap="non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制作视频动画</a:t>
            </a:r>
          </a:p>
        </p:txBody>
      </p:sp>
      <p:sp>
        <p:nvSpPr>
          <p:cNvPr id="16" name="文本框 15">
            <a:extLst>
              <a:ext uri="{FF2B5EF4-FFF2-40B4-BE49-F238E27FC236}">
                <a16:creationId xmlns:a16="http://schemas.microsoft.com/office/drawing/2014/main" id="{21D8EE34-15F9-10E1-4A35-987C6C6F758C}"/>
              </a:ext>
            </a:extLst>
          </p:cNvPr>
          <p:cNvSpPr txBox="1"/>
          <p:nvPr/>
        </p:nvSpPr>
        <p:spPr>
          <a:xfrm>
            <a:off x="7176000" y="6093000"/>
            <a:ext cx="3240000" cy="422039"/>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dirty="0">
                <a:sym typeface="+mn-lt"/>
              </a:rPr>
              <a:t>使用 </a:t>
            </a:r>
            <a:r>
              <a:rPr lang="en-US" altLang="zh-CN" dirty="0">
                <a:sym typeface="+mn-lt"/>
              </a:rPr>
              <a:t>3 </a:t>
            </a:r>
            <a:r>
              <a:rPr lang="zh-CN" altLang="en-US" dirty="0">
                <a:sym typeface="+mn-lt"/>
              </a:rPr>
              <a:t>个关键帧制作变速动画</a:t>
            </a:r>
            <a:endParaRPr lang="zh-CN" altLang="en-US" sz="1800" dirty="0">
              <a:sym typeface="+mn-lt"/>
            </a:endParaRPr>
          </a:p>
        </p:txBody>
      </p:sp>
      <p:sp>
        <p:nvSpPr>
          <p:cNvPr id="15" name="文本框 14">
            <a:extLst>
              <a:ext uri="{FF2B5EF4-FFF2-40B4-BE49-F238E27FC236}">
                <a16:creationId xmlns:a16="http://schemas.microsoft.com/office/drawing/2014/main" id="{E7EABD16-62DE-1680-19AD-F3673AF9AF81}"/>
              </a:ext>
            </a:extLst>
          </p:cNvPr>
          <p:cNvSpPr txBox="1"/>
          <p:nvPr/>
        </p:nvSpPr>
        <p:spPr>
          <a:xfrm>
            <a:off x="857625" y="993817"/>
            <a:ext cx="6102144" cy="504882"/>
          </a:xfrm>
          <a:prstGeom prst="rect">
            <a:avLst/>
          </a:prstGeom>
          <a:noFill/>
        </p:spPr>
        <p:txBody>
          <a:bodyPr wrap="square">
            <a:spAutoFit/>
          </a:bodyPr>
          <a:lstStyle/>
          <a:p>
            <a:pPr indent="457200" algn="l">
              <a:lnSpc>
                <a:spcPct val="150000"/>
              </a:lnSpc>
              <a:buClrTx/>
              <a:buSzTx/>
              <a:buNone/>
            </a:pPr>
            <a:r>
              <a:rPr lang="zh-CN" altLang="en-US" sz="2000" dirty="0"/>
              <a:t>（</a:t>
            </a:r>
            <a:r>
              <a:rPr lang="en-US" altLang="zh-CN" sz="2000" dirty="0"/>
              <a:t>3</a:t>
            </a:r>
            <a:r>
              <a:rPr lang="zh-CN" altLang="en-US" sz="2000" dirty="0"/>
              <a:t>）调整关键帧</a:t>
            </a:r>
            <a:endParaRPr lang="en-US" altLang="zh-CN" sz="2000" dirty="0"/>
          </a:p>
        </p:txBody>
      </p:sp>
      <p:sp>
        <p:nvSpPr>
          <p:cNvPr id="17" name="圆角矩形 105">
            <a:extLst>
              <a:ext uri="{FF2B5EF4-FFF2-40B4-BE49-F238E27FC236}">
                <a16:creationId xmlns:a16="http://schemas.microsoft.com/office/drawing/2014/main" id="{01FD8749-30A7-50FC-4AB3-32DB610B6361}"/>
              </a:ext>
            </a:extLst>
          </p:cNvPr>
          <p:cNvSpPr/>
          <p:nvPr/>
        </p:nvSpPr>
        <p:spPr>
          <a:xfrm>
            <a:off x="1200000" y="1686807"/>
            <a:ext cx="10240737" cy="2102193"/>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18" name="文本框 17">
            <a:extLst>
              <a:ext uri="{FF2B5EF4-FFF2-40B4-BE49-F238E27FC236}">
                <a16:creationId xmlns:a16="http://schemas.microsoft.com/office/drawing/2014/main" id="{909D85F6-97E6-27F8-B932-257E177866D9}"/>
              </a:ext>
            </a:extLst>
          </p:cNvPr>
          <p:cNvSpPr txBox="1"/>
          <p:nvPr/>
        </p:nvSpPr>
        <p:spPr>
          <a:xfrm>
            <a:off x="1202361" y="1830808"/>
            <a:ext cx="10094376" cy="1710084"/>
          </a:xfrm>
          <a:prstGeom prst="rect">
            <a:avLst/>
          </a:prstGeom>
          <a:noFill/>
        </p:spPr>
        <p:txBody>
          <a:bodyPr wrap="square" rtlCol="0" anchor="t">
            <a:spAutoFit/>
          </a:bodyPr>
          <a:lstStyle/>
          <a:p>
            <a:pPr indent="457200" fontAlgn="auto">
              <a:lnSpc>
                <a:spcPct val="150000"/>
              </a:lnSpc>
              <a:extLst>
                <a:ext uri="{35155182-B16C-46BC-9424-99874614C6A1}">
                  <wpsdc:indentchars xmlns="" xmlns:wpsdc="http://www.wps.cn/officeDocument/2017/drawingmlCustomData" val="200" checksum="59296752"/>
                </a:ext>
              </a:extLst>
            </a:pPr>
            <a:r>
              <a:rPr lang="zh-CN" altLang="en-US" dirty="0">
                <a:solidFill>
                  <a:schemeClr val="bg1"/>
                </a:solidFill>
              </a:rPr>
              <a:t>框选关键帧并单击鼠标右键，可以在弹出的快捷菜单中执行相应命令剪切、复制和清除关键帧。</a:t>
            </a:r>
          </a:p>
          <a:p>
            <a:pPr indent="457200" fontAlgn="auto">
              <a:lnSpc>
                <a:spcPct val="150000"/>
              </a:lnSpc>
              <a:extLst>
                <a:ext uri="{35155182-B16C-46BC-9424-99874614C6A1}">
                  <wpsdc:indentchars xmlns="" xmlns:wpsdc="http://www.wps.cn/officeDocument/2017/drawingmlCustomData" val="200" checksum="59296752"/>
                </a:ext>
              </a:extLst>
            </a:pPr>
            <a:r>
              <a:rPr lang="zh-CN" altLang="en-US" dirty="0">
                <a:solidFill>
                  <a:schemeClr val="bg1"/>
                </a:solidFill>
              </a:rPr>
              <a:t>使用 </a:t>
            </a:r>
            <a:r>
              <a:rPr lang="en-US" altLang="zh-CN" dirty="0">
                <a:solidFill>
                  <a:schemeClr val="bg1"/>
                </a:solidFill>
              </a:rPr>
              <a:t>2 </a:t>
            </a:r>
            <a:r>
              <a:rPr lang="zh-CN" altLang="en-US" dirty="0">
                <a:solidFill>
                  <a:schemeClr val="bg1"/>
                </a:solidFill>
              </a:rPr>
              <a:t>个关键帧就可以制作出移动、旋转、缩放等动画效果，但是这些动画都是匀速动画，为了让画面更加生动，可以考虑制作变速动画，较为简单的方法就是使用 </a:t>
            </a:r>
            <a:r>
              <a:rPr lang="en-US" altLang="zh-CN" dirty="0">
                <a:solidFill>
                  <a:schemeClr val="bg1"/>
                </a:solidFill>
              </a:rPr>
              <a:t>3 </a:t>
            </a:r>
            <a:r>
              <a:rPr lang="zh-CN" altLang="en-US" dirty="0">
                <a:solidFill>
                  <a:schemeClr val="bg1"/>
                </a:solidFill>
              </a:rPr>
              <a:t>个关键帧，并设置各关键帧的参数，从而制作变速动画。</a:t>
            </a:r>
          </a:p>
        </p:txBody>
      </p:sp>
      <p:pic>
        <p:nvPicPr>
          <p:cNvPr id="4" name="图片 3">
            <a:extLst>
              <a:ext uri="{FF2B5EF4-FFF2-40B4-BE49-F238E27FC236}">
                <a16:creationId xmlns:a16="http://schemas.microsoft.com/office/drawing/2014/main" id="{276D061D-A28D-AE27-3C84-19A489A45E2F}"/>
              </a:ext>
            </a:extLst>
          </p:cNvPr>
          <p:cNvPicPr>
            <a:picLocks noChangeAspect="1"/>
          </p:cNvPicPr>
          <p:nvPr/>
        </p:nvPicPr>
        <p:blipFill>
          <a:blip r:embed="rId2"/>
          <a:stretch>
            <a:fillRect/>
          </a:stretch>
        </p:blipFill>
        <p:spPr>
          <a:xfrm>
            <a:off x="5088000" y="3974645"/>
            <a:ext cx="6506699" cy="2014247"/>
          </a:xfrm>
          <a:prstGeom prst="rect">
            <a:avLst/>
          </a:prstGeom>
        </p:spPr>
      </p:pic>
    </p:spTree>
    <p:extLst>
      <p:ext uri="{BB962C8B-B14F-4D97-AF65-F5344CB8AC3E}">
        <p14:creationId xmlns:p14="http://schemas.microsoft.com/office/powerpoint/2010/main" val="1510161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5400" y="4173220"/>
            <a:ext cx="12217400" cy="2698750"/>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9" name="组合 28"/>
          <p:cNvGrpSpPr/>
          <p:nvPr/>
        </p:nvGrpSpPr>
        <p:grpSpPr>
          <a:xfrm>
            <a:off x="2064067" y="1489393"/>
            <a:ext cx="8819515" cy="1925320"/>
            <a:chOff x="3365" y="1472"/>
            <a:chExt cx="13889" cy="3032"/>
          </a:xfrm>
        </p:grpSpPr>
        <p:sp>
          <p:nvSpPr>
            <p:cNvPr id="5" name="文本框 4"/>
            <p:cNvSpPr txBox="1"/>
            <p:nvPr/>
          </p:nvSpPr>
          <p:spPr>
            <a:xfrm>
              <a:off x="3365" y="1472"/>
              <a:ext cx="13889" cy="2763"/>
            </a:xfrm>
            <a:prstGeom prst="rect">
              <a:avLst/>
            </a:prstGeom>
            <a:noFill/>
          </p:spPr>
          <p:txBody>
            <a:bodyPr wrap="square" rtlCol="0">
              <a:spAutoFit/>
            </a:bodyPr>
            <a:lstStyle/>
            <a:p>
              <a:pPr algn="ctr"/>
              <a:r>
                <a:rPr lang="zh-CN" altLang="en-US" sz="5400" b="1" dirty="0">
                  <a:solidFill>
                    <a:srgbClr val="5B7A79"/>
                  </a:solidFill>
                  <a:latin typeface="微软雅黑" panose="020B0503020204020204" charset="-122"/>
                  <a:ea typeface="微软雅黑" panose="020B0503020204020204" charset="-122"/>
                  <a:cs typeface="微软雅黑" panose="020B0503020204020204" charset="-122"/>
                </a:rPr>
                <a:t>项目</a:t>
              </a:r>
              <a:r>
                <a:rPr lang="en-US" altLang="zh-CN" sz="5400" b="1" dirty="0">
                  <a:solidFill>
                    <a:srgbClr val="5B7A79"/>
                  </a:solidFill>
                  <a:latin typeface="微软雅黑" panose="020B0503020204020204" charset="-122"/>
                  <a:ea typeface="微软雅黑" panose="020B0503020204020204" charset="-122"/>
                  <a:cs typeface="微软雅黑" panose="020B0503020204020204" charset="-122"/>
                </a:rPr>
                <a:t>1     </a:t>
              </a:r>
            </a:p>
            <a:p>
              <a:pPr algn="ctr"/>
              <a:r>
                <a:rPr lang="zh-CN" altLang="en-US" sz="5400" b="1" dirty="0">
                  <a:solidFill>
                    <a:srgbClr val="5B7A79"/>
                  </a:solidFill>
                  <a:latin typeface="微软雅黑" panose="020B0503020204020204" charset="-122"/>
                  <a:ea typeface="微软雅黑" panose="020B0503020204020204" charset="-122"/>
                  <a:cs typeface="微软雅黑" panose="020B0503020204020204" charset="-122"/>
                </a:rPr>
                <a:t>端午节科普小动画制作</a:t>
              </a:r>
            </a:p>
          </p:txBody>
        </p:sp>
        <p:cxnSp>
          <p:nvCxnSpPr>
            <p:cNvPr id="15" name="直接箭头连接符 14"/>
            <p:cNvCxnSpPr>
              <a:cxnSpLocks/>
            </p:cNvCxnSpPr>
            <p:nvPr/>
          </p:nvCxnSpPr>
          <p:spPr>
            <a:xfrm>
              <a:off x="4124" y="4504"/>
              <a:ext cx="12698" cy="0"/>
            </a:xfrm>
            <a:prstGeom prst="straightConnector1">
              <a:avLst/>
            </a:prstGeom>
            <a:ln w="19050">
              <a:solidFill>
                <a:srgbClr val="5B7A79"/>
              </a:solidFill>
              <a:headEnd type="oval" w="sm" len="sm"/>
              <a:tailEnd type="oval" w="sm" len="sm"/>
            </a:ln>
          </p:spPr>
          <p:style>
            <a:lnRef idx="1">
              <a:schemeClr val="accent1"/>
            </a:lnRef>
            <a:fillRef idx="0">
              <a:schemeClr val="accent1"/>
            </a:fillRef>
            <a:effectRef idx="0">
              <a:schemeClr val="accent1"/>
            </a:effectRef>
            <a:fontRef idx="minor">
              <a:schemeClr val="tx1"/>
            </a:fontRef>
          </p:style>
        </p:cxnSp>
      </p:grpSp>
      <p:sp>
        <p:nvSpPr>
          <p:cNvPr id="16" name="矩形 15"/>
          <p:cNvSpPr/>
          <p:nvPr/>
        </p:nvSpPr>
        <p:spPr>
          <a:xfrm>
            <a:off x="-21590" y="3932555"/>
            <a:ext cx="12223115" cy="180000"/>
          </a:xfrm>
          <a:prstGeom prst="rect">
            <a:avLst/>
          </a:prstGeom>
          <a:solidFill>
            <a:srgbClr val="83A29D"/>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稻壳儿原创设计师【幻雨工作室】_2"/>
          <p:cNvSpPr txBox="1"/>
          <p:nvPr/>
        </p:nvSpPr>
        <p:spPr>
          <a:xfrm>
            <a:off x="670484" y="249332"/>
            <a:ext cx="7301789" cy="36830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a:latin typeface="等线" panose="02010600030101010101" charset="-122"/>
                <a:ea typeface="等线" panose="02010600030101010101" charset="-122"/>
                <a:cs typeface="等线" panose="02010600030101010101" charset="-122"/>
              </a:rPr>
              <a:t>“</a:t>
            </a:r>
            <a:r>
              <a:rPr lang="zh-CN" altLang="en-US" b="1" dirty="0">
                <a:latin typeface="等线" panose="02010600030101010101" charset="-122"/>
                <a:ea typeface="等线" panose="02010600030101010101" charset="-122"/>
                <a:cs typeface="等线" panose="02010600030101010101" charset="-122"/>
              </a:rPr>
              <a:t>十四五”职业教育国家规划教材（中等职业学校公共基础课程教材）</a:t>
            </a:r>
            <a:endParaRPr lang="en-US" altLang="zh-CN" b="1" dirty="0">
              <a:latin typeface="等线" panose="02010600030101010101" charset="-122"/>
              <a:ea typeface="等线" panose="02010600030101010101" charset="-122"/>
              <a:cs typeface="等线" panose="02010600030101010101" charset="-122"/>
            </a:endParaRPr>
          </a:p>
        </p:txBody>
      </p:sp>
      <p:pic>
        <p:nvPicPr>
          <p:cNvPr id="2" name="图片 1"/>
          <p:cNvPicPr>
            <a:picLocks noChangeAspect="1"/>
          </p:cNvPicPr>
          <p:nvPr/>
        </p:nvPicPr>
        <p:blipFill>
          <a:blip r:embed="rId2">
            <a:clrChange>
              <a:clrFrom>
                <a:srgbClr val="FEFEFE">
                  <a:alpha val="100000"/>
                </a:srgbClr>
              </a:clrFrom>
              <a:clrTo>
                <a:srgbClr val="FEFEFE">
                  <a:alpha val="100000"/>
                  <a:alpha val="0"/>
                </a:srgbClr>
              </a:clrTo>
            </a:clrChange>
          </a:blip>
          <a:stretch>
            <a:fillRect/>
          </a:stretch>
        </p:blipFill>
        <p:spPr>
          <a:xfrm>
            <a:off x="71376" y="119557"/>
            <a:ext cx="599108" cy="599108"/>
          </a:xfrm>
          <a:prstGeom prst="rect">
            <a:avLst/>
          </a:prstGeom>
        </p:spPr>
      </p:pic>
      <p:pic>
        <p:nvPicPr>
          <p:cNvPr id="8" name="图片 7" descr="理工社logo矢量图-横排黑色"/>
          <p:cNvPicPr>
            <a:picLocks noChangeAspect="1"/>
          </p:cNvPicPr>
          <p:nvPr/>
        </p:nvPicPr>
        <p:blipFill>
          <a:blip r:embed="rId3">
            <a:clrChange>
              <a:clrFrom>
                <a:srgbClr val="FFFFFF">
                  <a:alpha val="100000"/>
                </a:srgbClr>
              </a:clrFrom>
              <a:clrTo>
                <a:srgbClr val="FFFFFF">
                  <a:alpha val="100000"/>
                  <a:alpha val="0"/>
                </a:srgbClr>
              </a:clrTo>
            </a:clrChange>
          </a:blip>
          <a:stretch>
            <a:fillRect/>
          </a:stretch>
        </p:blipFill>
        <p:spPr>
          <a:xfrm>
            <a:off x="9768205" y="6308725"/>
            <a:ext cx="2230755" cy="355600"/>
          </a:xfrm>
          <a:prstGeom prst="rect">
            <a:avLst/>
          </a:prstGeom>
        </p:spPr>
      </p:pic>
      <p:sp>
        <p:nvSpPr>
          <p:cNvPr id="20" name="文本框 19"/>
          <p:cNvSpPr txBox="1"/>
          <p:nvPr/>
        </p:nvSpPr>
        <p:spPr>
          <a:xfrm>
            <a:off x="1847275" y="5149215"/>
            <a:ext cx="4756635" cy="461665"/>
          </a:xfrm>
          <a:prstGeom prst="rect">
            <a:avLst/>
          </a:prstGeom>
          <a:noFill/>
        </p:spPr>
        <p:txBody>
          <a:bodyPr wrap="square" rtlCol="0" anchor="t">
            <a:spAutoFit/>
          </a:bodyPr>
          <a:lstStyle/>
          <a:p>
            <a:r>
              <a:rPr lang="zh-CN" altLang="en-US" sz="2400" dirty="0">
                <a:solidFill>
                  <a:schemeClr val="bg1"/>
                </a:solidFill>
              </a:rPr>
              <a:t>任务 1　编写脚本</a:t>
            </a:r>
          </a:p>
        </p:txBody>
      </p:sp>
      <p:sp>
        <p:nvSpPr>
          <p:cNvPr id="21" name="文本框 20"/>
          <p:cNvSpPr txBox="1"/>
          <p:nvPr/>
        </p:nvSpPr>
        <p:spPr>
          <a:xfrm>
            <a:off x="6816000" y="5149215"/>
            <a:ext cx="3685540" cy="460375"/>
          </a:xfrm>
          <a:prstGeom prst="rect">
            <a:avLst/>
          </a:prstGeom>
          <a:noFill/>
        </p:spPr>
        <p:txBody>
          <a:bodyPr wrap="square" rtlCol="0" anchor="t">
            <a:spAutoFit/>
          </a:bodyPr>
          <a:lstStyle/>
          <a:p>
            <a:pPr algn="l">
              <a:buClrTx/>
              <a:buSzTx/>
              <a:buFontTx/>
            </a:pPr>
            <a:r>
              <a:rPr lang="zh-CN" altLang="en-US" sz="2400" dirty="0">
                <a:solidFill>
                  <a:schemeClr val="bg1"/>
                </a:solidFill>
              </a:rPr>
              <a:t>任务</a:t>
            </a:r>
            <a:r>
              <a:rPr lang="en-US" altLang="zh-CN" sz="2400" dirty="0">
                <a:solidFill>
                  <a:schemeClr val="bg1"/>
                </a:solidFill>
              </a:rPr>
              <a:t>2</a:t>
            </a:r>
            <a:r>
              <a:rPr lang="zh-CN" altLang="en-US" sz="2400" dirty="0">
                <a:solidFill>
                  <a:schemeClr val="bg1"/>
                </a:solidFill>
              </a:rPr>
              <a:t>　制作视频动画</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文本框 18">
            <a:extLst>
              <a:ext uri="{FF2B5EF4-FFF2-40B4-BE49-F238E27FC236}">
                <a16:creationId xmlns:a16="http://schemas.microsoft.com/office/drawing/2014/main" id="{056C8629-7C62-53CF-6DCA-6BA949451920}"/>
              </a:ext>
            </a:extLst>
          </p:cNvPr>
          <p:cNvSpPr txBox="1"/>
          <p:nvPr/>
        </p:nvSpPr>
        <p:spPr>
          <a:xfrm>
            <a:off x="8512810" y="57150"/>
            <a:ext cx="3147060" cy="461645"/>
          </a:xfrm>
          <a:prstGeom prst="rect">
            <a:avLst/>
          </a:prstGeom>
          <a:noFill/>
        </p:spPr>
        <p:txBody>
          <a:bodyPr wrap="non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制作视频动画</a:t>
            </a:r>
          </a:p>
        </p:txBody>
      </p:sp>
      <p:sp>
        <p:nvSpPr>
          <p:cNvPr id="16" name="文本框 15">
            <a:extLst>
              <a:ext uri="{FF2B5EF4-FFF2-40B4-BE49-F238E27FC236}">
                <a16:creationId xmlns:a16="http://schemas.microsoft.com/office/drawing/2014/main" id="{21D8EE34-15F9-10E1-4A35-987C6C6F758C}"/>
              </a:ext>
            </a:extLst>
          </p:cNvPr>
          <p:cNvSpPr txBox="1"/>
          <p:nvPr/>
        </p:nvSpPr>
        <p:spPr>
          <a:xfrm>
            <a:off x="7392000" y="5373000"/>
            <a:ext cx="3240000" cy="422039"/>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dirty="0">
                <a:sym typeface="+mn-lt"/>
              </a:rPr>
              <a:t>同时添加位移和缩放效果</a:t>
            </a:r>
            <a:endParaRPr lang="zh-CN" altLang="en-US" sz="1800" dirty="0">
              <a:sym typeface="+mn-lt"/>
            </a:endParaRPr>
          </a:p>
        </p:txBody>
      </p:sp>
      <p:pic>
        <p:nvPicPr>
          <p:cNvPr id="3" name="图片 2">
            <a:extLst>
              <a:ext uri="{FF2B5EF4-FFF2-40B4-BE49-F238E27FC236}">
                <a16:creationId xmlns:a16="http://schemas.microsoft.com/office/drawing/2014/main" id="{A006D885-45F5-1879-AB50-9A790CF6EA44}"/>
              </a:ext>
            </a:extLst>
          </p:cNvPr>
          <p:cNvPicPr>
            <a:picLocks noChangeAspect="1"/>
          </p:cNvPicPr>
          <p:nvPr/>
        </p:nvPicPr>
        <p:blipFill rotWithShape="1">
          <a:blip r:embed="rId2"/>
          <a:srcRect b="1881"/>
          <a:stretch/>
        </p:blipFill>
        <p:spPr>
          <a:xfrm>
            <a:off x="5952000" y="1722909"/>
            <a:ext cx="5456560" cy="3412182"/>
          </a:xfrm>
          <a:prstGeom prst="rect">
            <a:avLst/>
          </a:prstGeom>
        </p:spPr>
      </p:pic>
      <p:sp>
        <p:nvSpPr>
          <p:cNvPr id="15" name="圆角矩形 105">
            <a:extLst>
              <a:ext uri="{FF2B5EF4-FFF2-40B4-BE49-F238E27FC236}">
                <a16:creationId xmlns:a16="http://schemas.microsoft.com/office/drawing/2014/main" id="{174970DD-2E64-3A8A-F4BF-E477063FEFEB}"/>
              </a:ext>
            </a:extLst>
          </p:cNvPr>
          <p:cNvSpPr/>
          <p:nvPr/>
        </p:nvSpPr>
        <p:spPr>
          <a:xfrm>
            <a:off x="929957" y="2421000"/>
            <a:ext cx="4428132" cy="2284502"/>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18" name="文本框 17">
            <a:extLst>
              <a:ext uri="{FF2B5EF4-FFF2-40B4-BE49-F238E27FC236}">
                <a16:creationId xmlns:a16="http://schemas.microsoft.com/office/drawing/2014/main" id="{E5C95E6E-0BD4-3CD0-26C7-7110D15578CE}"/>
              </a:ext>
            </a:extLst>
          </p:cNvPr>
          <p:cNvSpPr txBox="1"/>
          <p:nvPr/>
        </p:nvSpPr>
        <p:spPr>
          <a:xfrm>
            <a:off x="1114904" y="2853000"/>
            <a:ext cx="4024942" cy="1294585"/>
          </a:xfrm>
          <a:prstGeom prst="rect">
            <a:avLst/>
          </a:prstGeom>
          <a:noFill/>
        </p:spPr>
        <p:txBody>
          <a:bodyPr wrap="square" rtlCol="0" anchor="t">
            <a:spAutoFit/>
          </a:bodyPr>
          <a:lstStyle/>
          <a:p>
            <a:pPr indent="457200" fontAlgn="auto">
              <a:lnSpc>
                <a:spcPct val="150000"/>
              </a:lnSpc>
              <a:extLst>
                <a:ext uri="{35155182-B16C-46BC-9424-99874614C6A1}">
                  <wpsdc:indentchars xmlns="" xmlns:wpsdc="http://www.wps.cn/officeDocument/2017/drawingmlCustomData" val="200" checksum="59296752"/>
                </a:ext>
              </a:extLst>
            </a:pPr>
            <a:r>
              <a:rPr lang="zh-CN" altLang="en-US" dirty="0">
                <a:solidFill>
                  <a:schemeClr val="bg1"/>
                </a:solidFill>
              </a:rPr>
              <a:t>按下不同参数前的“切换动画”按钮，可以给素材同时添加多种运动效果，例如同时添加位移和缩放效果。</a:t>
            </a:r>
          </a:p>
        </p:txBody>
      </p:sp>
    </p:spTree>
    <p:extLst>
      <p:ext uri="{BB962C8B-B14F-4D97-AF65-F5344CB8AC3E}">
        <p14:creationId xmlns:p14="http://schemas.microsoft.com/office/powerpoint/2010/main" val="220114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up)">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文本框 18">
            <a:extLst>
              <a:ext uri="{FF2B5EF4-FFF2-40B4-BE49-F238E27FC236}">
                <a16:creationId xmlns:a16="http://schemas.microsoft.com/office/drawing/2014/main" id="{056C8629-7C62-53CF-6DCA-6BA949451920}"/>
              </a:ext>
            </a:extLst>
          </p:cNvPr>
          <p:cNvSpPr txBox="1"/>
          <p:nvPr/>
        </p:nvSpPr>
        <p:spPr>
          <a:xfrm>
            <a:off x="8512810" y="57150"/>
            <a:ext cx="3147060" cy="461645"/>
          </a:xfrm>
          <a:prstGeom prst="rect">
            <a:avLst/>
          </a:prstGeom>
          <a:noFill/>
        </p:spPr>
        <p:txBody>
          <a:bodyPr wrap="non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制作视频动画</a:t>
            </a:r>
          </a:p>
        </p:txBody>
      </p:sp>
      <p:sp>
        <p:nvSpPr>
          <p:cNvPr id="21" name="文本框 20">
            <a:extLst>
              <a:ext uri="{FF2B5EF4-FFF2-40B4-BE49-F238E27FC236}">
                <a16:creationId xmlns:a16="http://schemas.microsoft.com/office/drawing/2014/main" id="{349C5E47-D5B5-6C98-91C3-2F54EC1D15F3}"/>
              </a:ext>
            </a:extLst>
          </p:cNvPr>
          <p:cNvSpPr txBox="1"/>
          <p:nvPr/>
        </p:nvSpPr>
        <p:spPr>
          <a:xfrm>
            <a:off x="929957" y="1773000"/>
            <a:ext cx="6102144" cy="504882"/>
          </a:xfrm>
          <a:prstGeom prst="rect">
            <a:avLst/>
          </a:prstGeom>
          <a:noFill/>
        </p:spPr>
        <p:txBody>
          <a:bodyPr wrap="square">
            <a:spAutoFit/>
          </a:bodyPr>
          <a:lstStyle/>
          <a:p>
            <a:pPr indent="457200" algn="l">
              <a:lnSpc>
                <a:spcPct val="150000"/>
              </a:lnSpc>
              <a:buClrTx/>
              <a:buSzTx/>
              <a:buNone/>
            </a:pPr>
            <a:r>
              <a:rPr lang="zh-CN" altLang="en-US" sz="2000" dirty="0"/>
              <a:t>（</a:t>
            </a:r>
            <a:r>
              <a:rPr lang="en-US" altLang="zh-CN" sz="2000" dirty="0"/>
              <a:t>4</a:t>
            </a:r>
            <a:r>
              <a:rPr lang="zh-CN" altLang="en-US" sz="2000" dirty="0"/>
              <a:t>）完成动画制作</a:t>
            </a:r>
          </a:p>
        </p:txBody>
      </p:sp>
      <p:sp>
        <p:nvSpPr>
          <p:cNvPr id="22" name="圆角矩形 105">
            <a:extLst>
              <a:ext uri="{FF2B5EF4-FFF2-40B4-BE49-F238E27FC236}">
                <a16:creationId xmlns:a16="http://schemas.microsoft.com/office/drawing/2014/main" id="{3230872B-FAEA-0A65-6D4D-EC2ED39B4436}"/>
              </a:ext>
            </a:extLst>
          </p:cNvPr>
          <p:cNvSpPr/>
          <p:nvPr/>
        </p:nvSpPr>
        <p:spPr>
          <a:xfrm>
            <a:off x="1416000" y="2997000"/>
            <a:ext cx="9657358" cy="121814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23" name="文本框 22">
            <a:extLst>
              <a:ext uri="{FF2B5EF4-FFF2-40B4-BE49-F238E27FC236}">
                <a16:creationId xmlns:a16="http://schemas.microsoft.com/office/drawing/2014/main" id="{41D13AE4-D232-5A66-DAD6-895344F4E077}"/>
              </a:ext>
            </a:extLst>
          </p:cNvPr>
          <p:cNvSpPr txBox="1"/>
          <p:nvPr/>
        </p:nvSpPr>
        <p:spPr>
          <a:xfrm>
            <a:off x="1496806" y="3095232"/>
            <a:ext cx="9243299" cy="879087"/>
          </a:xfrm>
          <a:prstGeom prst="rect">
            <a:avLst/>
          </a:prstGeom>
          <a:noFill/>
        </p:spPr>
        <p:txBody>
          <a:bodyPr wrap="square" rtlCol="0" anchor="t">
            <a:spAutoFit/>
          </a:bodyPr>
          <a:lstStyle/>
          <a:p>
            <a:pPr indent="457200" fontAlgn="auto">
              <a:lnSpc>
                <a:spcPct val="150000"/>
              </a:lnSpc>
              <a:extLst>
                <a:ext uri="{35155182-B16C-46BC-9424-99874614C6A1}">
                  <wpsdc:indentchars xmlns="" xmlns:wpsdc="http://www.wps.cn/officeDocument/2017/drawingmlCustomData" val="200" checksum="59296752"/>
                </a:ext>
              </a:extLst>
            </a:pPr>
            <a:r>
              <a:rPr lang="zh-CN" altLang="en-US" dirty="0">
                <a:solidFill>
                  <a:schemeClr val="bg1"/>
                </a:solidFill>
              </a:rPr>
              <a:t>给时间线上所有的图片添加关键帧，制作动画效果，然后反复播放，观看整体效果，对细节进行调整。</a:t>
            </a:r>
          </a:p>
        </p:txBody>
      </p:sp>
    </p:spTree>
    <p:extLst>
      <p:ext uri="{BB962C8B-B14F-4D97-AF65-F5344CB8AC3E}">
        <p14:creationId xmlns:p14="http://schemas.microsoft.com/office/powerpoint/2010/main" val="3551685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a:off x="1127868" y="1495704"/>
            <a:ext cx="4393870" cy="431165"/>
            <a:chOff x="756" y="1873"/>
            <a:chExt cx="7423" cy="679"/>
          </a:xfrm>
        </p:grpSpPr>
        <p:sp>
          <p:nvSpPr>
            <p:cNvPr id="9" name="文本框 8"/>
            <p:cNvSpPr txBox="1"/>
            <p:nvPr/>
          </p:nvSpPr>
          <p:spPr>
            <a:xfrm>
              <a:off x="1887" y="1873"/>
              <a:ext cx="6292" cy="679"/>
            </a:xfrm>
            <a:prstGeom prst="rect">
              <a:avLst/>
            </a:prstGeom>
            <a:noFill/>
          </p:spPr>
          <p:txBody>
            <a:bodyPr wrap="square" rtlCol="0">
              <a:spAutoFit/>
            </a:bodyPr>
            <a:lstStyle/>
            <a:p>
              <a:r>
                <a:rPr lang="zh-CN" altLang="en-US"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rPr>
                <a:t>渲染输出</a:t>
              </a:r>
              <a:endParaRPr sz="2200" b="1" kern="0" spc="300" dirty="0">
                <a:solidFill>
                  <a:srgbClr val="01786A"/>
                </a:solidFill>
                <a:latin typeface="微软雅黑" panose="020B0503020204020204" charset="-122"/>
                <a:ea typeface="微软雅黑" panose="020B0503020204020204" charset="-122"/>
                <a:cs typeface="微软雅黑" panose="020B0503020204020204" charset="-122"/>
                <a:sym typeface="+mn-ea"/>
              </a:endParaRPr>
            </a:p>
          </p:txBody>
        </p:sp>
        <p:sp>
          <p:nvSpPr>
            <p:cNvPr id="10" name="圆角矩形 9"/>
            <p:cNvSpPr/>
            <p:nvPr/>
          </p:nvSpPr>
          <p:spPr>
            <a:xfrm>
              <a:off x="756" y="1890"/>
              <a:ext cx="878" cy="643"/>
            </a:xfrm>
            <a:prstGeom prst="roundRect">
              <a:avLst/>
            </a:prstGeom>
            <a:solidFill>
              <a:srgbClr val="5B7A79"/>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altLang="zh-CN" sz="2000" b="1" dirty="0">
                  <a:solidFill>
                    <a:schemeClr val="bg1"/>
                  </a:solidFill>
                </a:rPr>
                <a:t>3</a:t>
              </a:r>
            </a:p>
          </p:txBody>
        </p:sp>
      </p:grpSp>
      <p:sp>
        <p:nvSpPr>
          <p:cNvPr id="20" name="圆角矩形 105">
            <a:extLst>
              <a:ext uri="{FF2B5EF4-FFF2-40B4-BE49-F238E27FC236}">
                <a16:creationId xmlns:a16="http://schemas.microsoft.com/office/drawing/2014/main" id="{BE94257D-E9FB-7157-48CA-FC85ABE56704}"/>
              </a:ext>
            </a:extLst>
          </p:cNvPr>
          <p:cNvSpPr/>
          <p:nvPr/>
        </p:nvSpPr>
        <p:spPr>
          <a:xfrm>
            <a:off x="839470" y="2421000"/>
            <a:ext cx="4428132" cy="3557333"/>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21" name="文本框 20">
            <a:extLst>
              <a:ext uri="{FF2B5EF4-FFF2-40B4-BE49-F238E27FC236}">
                <a16:creationId xmlns:a16="http://schemas.microsoft.com/office/drawing/2014/main" id="{D875D340-82CE-E6BA-4236-C431AF9ABF63}"/>
              </a:ext>
            </a:extLst>
          </p:cNvPr>
          <p:cNvSpPr txBox="1"/>
          <p:nvPr/>
        </p:nvSpPr>
        <p:spPr>
          <a:xfrm>
            <a:off x="965835" y="2821216"/>
            <a:ext cx="4292670" cy="2541080"/>
          </a:xfrm>
          <a:prstGeom prst="rect">
            <a:avLst/>
          </a:prstGeom>
          <a:noFill/>
        </p:spPr>
        <p:txBody>
          <a:bodyPr wrap="square" rtlCol="0" anchor="t">
            <a:spAutoFit/>
          </a:bodyPr>
          <a:lstStyle/>
          <a:p>
            <a:pPr indent="457200" fontAlgn="auto">
              <a:lnSpc>
                <a:spcPct val="150000"/>
              </a:lnSpc>
              <a:extLst>
                <a:ext uri="{35155182-B16C-46BC-9424-99874614C6A1}">
                  <wpsdc:indentchars xmlns="" xmlns:wpsdc="http://www.wps.cn/officeDocument/2017/drawingmlCustomData" val="200" checksum="59296752"/>
                </a:ext>
              </a:extLst>
            </a:pPr>
            <a:r>
              <a:rPr lang="zh-CN" altLang="en-US" dirty="0">
                <a:solidFill>
                  <a:schemeClr val="bg1"/>
                </a:solidFill>
              </a:rPr>
              <a:t>检查无误后就可以输出成片，主要涉及格式、分辨率和比特率设置。</a:t>
            </a:r>
          </a:p>
          <a:p>
            <a:pPr indent="457200" fontAlgn="auto">
              <a:lnSpc>
                <a:spcPct val="150000"/>
              </a:lnSpc>
              <a:extLst>
                <a:ext uri="{35155182-B16C-46BC-9424-99874614C6A1}">
                  <wpsdc:indentchars xmlns="" xmlns:wpsdc="http://www.wps.cn/officeDocument/2017/drawingmlCustomData" val="200" checksum="59296752"/>
                </a:ext>
              </a:extLst>
            </a:pPr>
            <a:r>
              <a:rPr lang="zh-CN" altLang="en-US" dirty="0">
                <a:solidFill>
                  <a:schemeClr val="bg1"/>
                </a:solidFill>
              </a:rPr>
              <a:t>执行菜单栏中的“文件”→“导出”→“媒体”命令，也可以使用“</a:t>
            </a:r>
            <a:r>
              <a:rPr lang="en-US" altLang="zh-CN" dirty="0" err="1">
                <a:solidFill>
                  <a:schemeClr val="bg1"/>
                </a:solidFill>
              </a:rPr>
              <a:t>Ctrl+M</a:t>
            </a:r>
            <a:r>
              <a:rPr lang="en-US" altLang="zh-CN" dirty="0">
                <a:solidFill>
                  <a:schemeClr val="bg1"/>
                </a:solidFill>
              </a:rPr>
              <a:t>”</a:t>
            </a:r>
            <a:r>
              <a:rPr lang="zh-CN" altLang="en-US" dirty="0">
                <a:solidFill>
                  <a:schemeClr val="bg1"/>
                </a:solidFill>
              </a:rPr>
              <a:t>组合键，两种操作都可以打开“导出设置”对话框。</a:t>
            </a:r>
          </a:p>
        </p:txBody>
      </p:sp>
      <p:sp>
        <p:nvSpPr>
          <p:cNvPr id="24" name="文本框 23">
            <a:extLst>
              <a:ext uri="{FF2B5EF4-FFF2-40B4-BE49-F238E27FC236}">
                <a16:creationId xmlns:a16="http://schemas.microsoft.com/office/drawing/2014/main" id="{B88E6247-08D5-3DAB-B4C1-4B3FDB5AFE10}"/>
              </a:ext>
            </a:extLst>
          </p:cNvPr>
          <p:cNvSpPr txBox="1"/>
          <p:nvPr/>
        </p:nvSpPr>
        <p:spPr>
          <a:xfrm>
            <a:off x="7824000" y="6202680"/>
            <a:ext cx="2880000" cy="422039"/>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dirty="0">
                <a:sym typeface="+mn-lt"/>
              </a:rPr>
              <a:t>打开“导出设置”对话框</a:t>
            </a:r>
            <a:endParaRPr lang="zh-CN" altLang="en-US" sz="1800" dirty="0">
              <a:sym typeface="+mn-lt"/>
            </a:endParaRPr>
          </a:p>
        </p:txBody>
      </p:sp>
      <p:sp>
        <p:nvSpPr>
          <p:cNvPr id="18" name="文本框 17">
            <a:extLst>
              <a:ext uri="{FF2B5EF4-FFF2-40B4-BE49-F238E27FC236}">
                <a16:creationId xmlns:a16="http://schemas.microsoft.com/office/drawing/2014/main" id="{1AC6C02B-A1F8-BB07-53C3-36AFC2851EDD}"/>
              </a:ext>
            </a:extLst>
          </p:cNvPr>
          <p:cNvSpPr txBox="1"/>
          <p:nvPr/>
        </p:nvSpPr>
        <p:spPr>
          <a:xfrm>
            <a:off x="8512810" y="57150"/>
            <a:ext cx="3147060" cy="461645"/>
          </a:xfrm>
          <a:prstGeom prst="rect">
            <a:avLst/>
          </a:prstGeom>
          <a:noFill/>
        </p:spPr>
        <p:txBody>
          <a:bodyPr wrap="non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制作视频动画</a:t>
            </a:r>
          </a:p>
        </p:txBody>
      </p:sp>
      <p:pic>
        <p:nvPicPr>
          <p:cNvPr id="3" name="图片 2">
            <a:extLst>
              <a:ext uri="{FF2B5EF4-FFF2-40B4-BE49-F238E27FC236}">
                <a16:creationId xmlns:a16="http://schemas.microsoft.com/office/drawing/2014/main" id="{005898A0-9999-5745-C85C-14BA52DCED17}"/>
              </a:ext>
            </a:extLst>
          </p:cNvPr>
          <p:cNvPicPr>
            <a:picLocks noChangeAspect="1"/>
          </p:cNvPicPr>
          <p:nvPr/>
        </p:nvPicPr>
        <p:blipFill>
          <a:blip r:embed="rId2"/>
          <a:stretch>
            <a:fillRect/>
          </a:stretch>
        </p:blipFill>
        <p:spPr>
          <a:xfrm>
            <a:off x="7032000" y="1495704"/>
            <a:ext cx="3927652" cy="439419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圆角矩形 105">
            <a:extLst>
              <a:ext uri="{FF2B5EF4-FFF2-40B4-BE49-F238E27FC236}">
                <a16:creationId xmlns:a16="http://schemas.microsoft.com/office/drawing/2014/main" id="{BE94257D-E9FB-7157-48CA-FC85ABE56704}"/>
              </a:ext>
            </a:extLst>
          </p:cNvPr>
          <p:cNvSpPr/>
          <p:nvPr/>
        </p:nvSpPr>
        <p:spPr>
          <a:xfrm>
            <a:off x="839470" y="2277000"/>
            <a:ext cx="4428132" cy="3557333"/>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21" name="文本框 20">
            <a:extLst>
              <a:ext uri="{FF2B5EF4-FFF2-40B4-BE49-F238E27FC236}">
                <a16:creationId xmlns:a16="http://schemas.microsoft.com/office/drawing/2014/main" id="{D875D340-82CE-E6BA-4236-C431AF9ABF63}"/>
              </a:ext>
            </a:extLst>
          </p:cNvPr>
          <p:cNvSpPr txBox="1"/>
          <p:nvPr/>
        </p:nvSpPr>
        <p:spPr>
          <a:xfrm>
            <a:off x="965835" y="2821216"/>
            <a:ext cx="4292670" cy="2125582"/>
          </a:xfrm>
          <a:prstGeom prst="rect">
            <a:avLst/>
          </a:prstGeom>
          <a:noFill/>
        </p:spPr>
        <p:txBody>
          <a:bodyPr wrap="square" rtlCol="0" anchor="t">
            <a:spAutoFit/>
          </a:bodyPr>
          <a:lstStyle/>
          <a:p>
            <a:pPr indent="457200" fontAlgn="auto">
              <a:lnSpc>
                <a:spcPct val="150000"/>
              </a:lnSpc>
              <a:extLst>
                <a:ext uri="{35155182-B16C-46BC-9424-99874614C6A1}">
                  <wpsdc:indentchars xmlns="" xmlns:wpsdc="http://www.wps.cn/officeDocument/2017/drawingmlCustomData" val="200" checksum="59296752"/>
                </a:ext>
              </a:extLst>
            </a:pPr>
            <a:r>
              <a:rPr lang="zh-CN" altLang="en-US" dirty="0">
                <a:solidFill>
                  <a:schemeClr val="bg1"/>
                </a:solidFill>
              </a:rPr>
              <a:t>打开“导出设置”对话框，“格式”选择“</a:t>
            </a:r>
            <a:r>
              <a:rPr lang="en-US" altLang="zh-CN" dirty="0">
                <a:solidFill>
                  <a:schemeClr val="bg1"/>
                </a:solidFill>
              </a:rPr>
              <a:t>H264”</a:t>
            </a:r>
            <a:r>
              <a:rPr lang="zh-CN" altLang="en-US" dirty="0">
                <a:solidFill>
                  <a:schemeClr val="bg1"/>
                </a:solidFill>
              </a:rPr>
              <a:t>，生成 </a:t>
            </a:r>
            <a:r>
              <a:rPr lang="en-US" altLang="zh-CN" dirty="0">
                <a:solidFill>
                  <a:schemeClr val="bg1"/>
                </a:solidFill>
              </a:rPr>
              <a:t>MP4 </a:t>
            </a:r>
            <a:r>
              <a:rPr lang="zh-CN" altLang="en-US" dirty="0">
                <a:solidFill>
                  <a:schemeClr val="bg1"/>
                </a:solidFill>
              </a:rPr>
              <a:t>文件，“预设”选择“匹配源 </a:t>
            </a:r>
            <a:r>
              <a:rPr lang="en-US" altLang="zh-CN" dirty="0">
                <a:solidFill>
                  <a:schemeClr val="bg1"/>
                </a:solidFill>
              </a:rPr>
              <a:t>- </a:t>
            </a:r>
            <a:r>
              <a:rPr lang="zh-CN" altLang="en-US" dirty="0">
                <a:solidFill>
                  <a:schemeClr val="bg1"/>
                </a:solidFill>
              </a:rPr>
              <a:t>高比特率”，采用和序列设置一致的视频参数。在“输出名称”位置设置文件名称并设置保存位置。</a:t>
            </a:r>
          </a:p>
        </p:txBody>
      </p:sp>
      <p:sp>
        <p:nvSpPr>
          <p:cNvPr id="24" name="文本框 23">
            <a:extLst>
              <a:ext uri="{FF2B5EF4-FFF2-40B4-BE49-F238E27FC236}">
                <a16:creationId xmlns:a16="http://schemas.microsoft.com/office/drawing/2014/main" id="{B88E6247-08D5-3DAB-B4C1-4B3FDB5AFE10}"/>
              </a:ext>
            </a:extLst>
          </p:cNvPr>
          <p:cNvSpPr txBox="1"/>
          <p:nvPr/>
        </p:nvSpPr>
        <p:spPr>
          <a:xfrm>
            <a:off x="7280613" y="5877000"/>
            <a:ext cx="4032000" cy="422039"/>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dirty="0">
                <a:sym typeface="+mn-lt"/>
              </a:rPr>
              <a:t>输出格式、文件名称保存位置设置</a:t>
            </a:r>
            <a:endParaRPr lang="zh-CN" altLang="en-US" sz="1800" dirty="0">
              <a:sym typeface="+mn-lt"/>
            </a:endParaRPr>
          </a:p>
        </p:txBody>
      </p:sp>
      <p:sp>
        <p:nvSpPr>
          <p:cNvPr id="18" name="文本框 17">
            <a:extLst>
              <a:ext uri="{FF2B5EF4-FFF2-40B4-BE49-F238E27FC236}">
                <a16:creationId xmlns:a16="http://schemas.microsoft.com/office/drawing/2014/main" id="{1AC6C02B-A1F8-BB07-53C3-36AFC2851EDD}"/>
              </a:ext>
            </a:extLst>
          </p:cNvPr>
          <p:cNvSpPr txBox="1"/>
          <p:nvPr/>
        </p:nvSpPr>
        <p:spPr>
          <a:xfrm>
            <a:off x="8512810" y="57150"/>
            <a:ext cx="3147060" cy="461645"/>
          </a:xfrm>
          <a:prstGeom prst="rect">
            <a:avLst/>
          </a:prstGeom>
          <a:noFill/>
        </p:spPr>
        <p:txBody>
          <a:bodyPr wrap="non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制作视频动画</a:t>
            </a:r>
          </a:p>
        </p:txBody>
      </p:sp>
      <p:pic>
        <p:nvPicPr>
          <p:cNvPr id="4" name="图片 3">
            <a:extLst>
              <a:ext uri="{FF2B5EF4-FFF2-40B4-BE49-F238E27FC236}">
                <a16:creationId xmlns:a16="http://schemas.microsoft.com/office/drawing/2014/main" id="{2568F6F1-8261-0051-B8AA-D8CDE74EC9D5}"/>
              </a:ext>
            </a:extLst>
          </p:cNvPr>
          <p:cNvPicPr>
            <a:picLocks noChangeAspect="1"/>
          </p:cNvPicPr>
          <p:nvPr/>
        </p:nvPicPr>
        <p:blipFill>
          <a:blip r:embed="rId2"/>
          <a:stretch>
            <a:fillRect/>
          </a:stretch>
        </p:blipFill>
        <p:spPr>
          <a:xfrm>
            <a:off x="7248000" y="2089877"/>
            <a:ext cx="3721263" cy="3312000"/>
          </a:xfrm>
          <a:prstGeom prst="rect">
            <a:avLst/>
          </a:prstGeom>
        </p:spPr>
      </p:pic>
    </p:spTree>
    <p:extLst>
      <p:ext uri="{BB962C8B-B14F-4D97-AF65-F5344CB8AC3E}">
        <p14:creationId xmlns:p14="http://schemas.microsoft.com/office/powerpoint/2010/main" val="3478468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圆角矩形 105">
            <a:extLst>
              <a:ext uri="{FF2B5EF4-FFF2-40B4-BE49-F238E27FC236}">
                <a16:creationId xmlns:a16="http://schemas.microsoft.com/office/drawing/2014/main" id="{BE94257D-E9FB-7157-48CA-FC85ABE56704}"/>
              </a:ext>
            </a:extLst>
          </p:cNvPr>
          <p:cNvSpPr/>
          <p:nvPr/>
        </p:nvSpPr>
        <p:spPr>
          <a:xfrm>
            <a:off x="839470" y="2277000"/>
            <a:ext cx="4428132" cy="3557333"/>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21" name="文本框 20">
            <a:extLst>
              <a:ext uri="{FF2B5EF4-FFF2-40B4-BE49-F238E27FC236}">
                <a16:creationId xmlns:a16="http://schemas.microsoft.com/office/drawing/2014/main" id="{D875D340-82CE-E6BA-4236-C431AF9ABF63}"/>
              </a:ext>
            </a:extLst>
          </p:cNvPr>
          <p:cNvSpPr txBox="1"/>
          <p:nvPr/>
        </p:nvSpPr>
        <p:spPr>
          <a:xfrm>
            <a:off x="965835" y="2821216"/>
            <a:ext cx="4050165" cy="2125582"/>
          </a:xfrm>
          <a:prstGeom prst="rect">
            <a:avLst/>
          </a:prstGeom>
          <a:noFill/>
        </p:spPr>
        <p:txBody>
          <a:bodyPr wrap="square" rtlCol="0" anchor="t">
            <a:spAutoFit/>
          </a:bodyPr>
          <a:lstStyle/>
          <a:p>
            <a:pPr indent="457200" fontAlgn="auto">
              <a:lnSpc>
                <a:spcPct val="150000"/>
              </a:lnSpc>
              <a:extLst>
                <a:ext uri="{35155182-B16C-46BC-9424-99874614C6A1}">
                  <wpsdc:indentchars xmlns="" xmlns:wpsdc="http://www.wps.cn/officeDocument/2017/drawingmlCustomData" val="200" checksum="59296752"/>
                </a:ext>
              </a:extLst>
            </a:pPr>
            <a:r>
              <a:rPr lang="zh-CN" altLang="en-US" dirty="0">
                <a:solidFill>
                  <a:schemeClr val="bg1"/>
                </a:solidFill>
              </a:rPr>
              <a:t>比特率设置如图 所示，“比特率编码”选择“</a:t>
            </a:r>
            <a:r>
              <a:rPr lang="en-US" altLang="zh-CN" dirty="0">
                <a:solidFill>
                  <a:schemeClr val="bg1"/>
                </a:solidFill>
              </a:rPr>
              <a:t>CBR”</a:t>
            </a:r>
            <a:r>
              <a:rPr lang="zh-CN" altLang="en-US" dirty="0">
                <a:solidFill>
                  <a:schemeClr val="bg1"/>
                </a:solidFill>
              </a:rPr>
              <a:t>，“目标比特率”使用预设值即可，若要手动设置，需要考虑素材和成片分辨率。在“导出设置”对话框中可以查看成片的大小。</a:t>
            </a:r>
          </a:p>
        </p:txBody>
      </p:sp>
      <p:sp>
        <p:nvSpPr>
          <p:cNvPr id="24" name="文本框 23">
            <a:extLst>
              <a:ext uri="{FF2B5EF4-FFF2-40B4-BE49-F238E27FC236}">
                <a16:creationId xmlns:a16="http://schemas.microsoft.com/office/drawing/2014/main" id="{B88E6247-08D5-3DAB-B4C1-4B3FDB5AFE10}"/>
              </a:ext>
            </a:extLst>
          </p:cNvPr>
          <p:cNvSpPr txBox="1"/>
          <p:nvPr/>
        </p:nvSpPr>
        <p:spPr>
          <a:xfrm>
            <a:off x="8256000" y="5834333"/>
            <a:ext cx="1911387" cy="422039"/>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dirty="0">
                <a:sym typeface="+mn-lt"/>
              </a:rPr>
              <a:t>比特率设置</a:t>
            </a:r>
            <a:endParaRPr lang="zh-CN" altLang="en-US" sz="1800" dirty="0">
              <a:sym typeface="+mn-lt"/>
            </a:endParaRPr>
          </a:p>
        </p:txBody>
      </p:sp>
      <p:sp>
        <p:nvSpPr>
          <p:cNvPr id="18" name="文本框 17">
            <a:extLst>
              <a:ext uri="{FF2B5EF4-FFF2-40B4-BE49-F238E27FC236}">
                <a16:creationId xmlns:a16="http://schemas.microsoft.com/office/drawing/2014/main" id="{1AC6C02B-A1F8-BB07-53C3-36AFC2851EDD}"/>
              </a:ext>
            </a:extLst>
          </p:cNvPr>
          <p:cNvSpPr txBox="1"/>
          <p:nvPr/>
        </p:nvSpPr>
        <p:spPr>
          <a:xfrm>
            <a:off x="8512810" y="57150"/>
            <a:ext cx="3147060" cy="461645"/>
          </a:xfrm>
          <a:prstGeom prst="rect">
            <a:avLst/>
          </a:prstGeom>
          <a:noFill/>
        </p:spPr>
        <p:txBody>
          <a:bodyPr wrap="non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制作视频动画</a:t>
            </a:r>
          </a:p>
        </p:txBody>
      </p:sp>
      <p:pic>
        <p:nvPicPr>
          <p:cNvPr id="3" name="图片 2">
            <a:extLst>
              <a:ext uri="{FF2B5EF4-FFF2-40B4-BE49-F238E27FC236}">
                <a16:creationId xmlns:a16="http://schemas.microsoft.com/office/drawing/2014/main" id="{ADB20DAB-9115-1858-E5BE-9D379E70B420}"/>
              </a:ext>
            </a:extLst>
          </p:cNvPr>
          <p:cNvPicPr>
            <a:picLocks noChangeAspect="1"/>
          </p:cNvPicPr>
          <p:nvPr/>
        </p:nvPicPr>
        <p:blipFill>
          <a:blip r:embed="rId2"/>
          <a:stretch>
            <a:fillRect/>
          </a:stretch>
        </p:blipFill>
        <p:spPr>
          <a:xfrm>
            <a:off x="6816000" y="2418857"/>
            <a:ext cx="4221216" cy="2930300"/>
          </a:xfrm>
          <a:prstGeom prst="rect">
            <a:avLst/>
          </a:prstGeom>
        </p:spPr>
      </p:pic>
    </p:spTree>
    <p:extLst>
      <p:ext uri="{BB962C8B-B14F-4D97-AF65-F5344CB8AC3E}">
        <p14:creationId xmlns:p14="http://schemas.microsoft.com/office/powerpoint/2010/main" val="3610409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圆角矩形 105">
            <a:extLst>
              <a:ext uri="{FF2B5EF4-FFF2-40B4-BE49-F238E27FC236}">
                <a16:creationId xmlns:a16="http://schemas.microsoft.com/office/drawing/2014/main" id="{BE94257D-E9FB-7157-48CA-FC85ABE56704}"/>
              </a:ext>
            </a:extLst>
          </p:cNvPr>
          <p:cNvSpPr/>
          <p:nvPr/>
        </p:nvSpPr>
        <p:spPr>
          <a:xfrm>
            <a:off x="870631" y="2421000"/>
            <a:ext cx="4685982" cy="273180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21" name="文本框 20">
            <a:extLst>
              <a:ext uri="{FF2B5EF4-FFF2-40B4-BE49-F238E27FC236}">
                <a16:creationId xmlns:a16="http://schemas.microsoft.com/office/drawing/2014/main" id="{D875D340-82CE-E6BA-4236-C431AF9ABF63}"/>
              </a:ext>
            </a:extLst>
          </p:cNvPr>
          <p:cNvSpPr txBox="1"/>
          <p:nvPr/>
        </p:nvSpPr>
        <p:spPr>
          <a:xfrm>
            <a:off x="1092613" y="2848800"/>
            <a:ext cx="4325982" cy="1710084"/>
          </a:xfrm>
          <a:prstGeom prst="rect">
            <a:avLst/>
          </a:prstGeom>
          <a:noFill/>
        </p:spPr>
        <p:txBody>
          <a:bodyPr wrap="square" rtlCol="0" anchor="t">
            <a:spAutoFit/>
          </a:bodyPr>
          <a:lstStyle/>
          <a:p>
            <a:pPr indent="457200" fontAlgn="auto">
              <a:lnSpc>
                <a:spcPct val="150000"/>
              </a:lnSpc>
              <a:extLst>
                <a:ext uri="{35155182-B16C-46BC-9424-99874614C6A1}">
                  <wpsdc:indentchars xmlns="" xmlns:wpsdc="http://www.wps.cn/officeDocument/2017/drawingmlCustomData" val="200" checksum="59296752"/>
                </a:ext>
              </a:extLst>
            </a:pPr>
            <a:r>
              <a:rPr lang="zh-CN" altLang="en-US" dirty="0">
                <a:solidFill>
                  <a:schemeClr val="bg1"/>
                </a:solidFill>
              </a:rPr>
              <a:t>设置完成后单击“导出”按钮就可以输出成片，单击“队列”按钮则可以打开 </a:t>
            </a:r>
            <a:r>
              <a:rPr lang="en-US" altLang="zh-CN" dirty="0">
                <a:solidFill>
                  <a:schemeClr val="bg1"/>
                </a:solidFill>
              </a:rPr>
              <a:t>Adobe</a:t>
            </a:r>
            <a:r>
              <a:rPr lang="zh-CN" altLang="en-US" dirty="0">
                <a:solidFill>
                  <a:schemeClr val="bg1"/>
                </a:solidFill>
              </a:rPr>
              <a:t>配套的渲染器 </a:t>
            </a:r>
            <a:r>
              <a:rPr lang="en-US" altLang="zh-CN" dirty="0">
                <a:solidFill>
                  <a:schemeClr val="bg1"/>
                </a:solidFill>
              </a:rPr>
              <a:t>Media Encoder </a:t>
            </a:r>
            <a:r>
              <a:rPr lang="zh-CN" altLang="en-US" dirty="0">
                <a:solidFill>
                  <a:schemeClr val="bg1"/>
                </a:solidFill>
              </a:rPr>
              <a:t>渲染输出。</a:t>
            </a:r>
          </a:p>
        </p:txBody>
      </p:sp>
      <p:sp>
        <p:nvSpPr>
          <p:cNvPr id="24" name="文本框 23">
            <a:extLst>
              <a:ext uri="{FF2B5EF4-FFF2-40B4-BE49-F238E27FC236}">
                <a16:creationId xmlns:a16="http://schemas.microsoft.com/office/drawing/2014/main" id="{B88E6247-08D5-3DAB-B4C1-4B3FDB5AFE10}"/>
              </a:ext>
            </a:extLst>
          </p:cNvPr>
          <p:cNvSpPr txBox="1"/>
          <p:nvPr/>
        </p:nvSpPr>
        <p:spPr>
          <a:xfrm>
            <a:off x="8400000" y="5589000"/>
            <a:ext cx="1728000" cy="422039"/>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dirty="0">
                <a:sym typeface="+mn-lt"/>
              </a:rPr>
              <a:t>渲染输出</a:t>
            </a:r>
            <a:endParaRPr lang="zh-CN" altLang="en-US" sz="1800" dirty="0">
              <a:sym typeface="+mn-lt"/>
            </a:endParaRPr>
          </a:p>
        </p:txBody>
      </p:sp>
      <p:sp>
        <p:nvSpPr>
          <p:cNvPr id="22" name="文本框 21">
            <a:extLst>
              <a:ext uri="{FF2B5EF4-FFF2-40B4-BE49-F238E27FC236}">
                <a16:creationId xmlns:a16="http://schemas.microsoft.com/office/drawing/2014/main" id="{5ADE57DB-F4DA-47B6-D34E-EC9F2D169681}"/>
              </a:ext>
            </a:extLst>
          </p:cNvPr>
          <p:cNvSpPr txBox="1"/>
          <p:nvPr/>
        </p:nvSpPr>
        <p:spPr>
          <a:xfrm>
            <a:off x="8512810" y="57150"/>
            <a:ext cx="3147060" cy="461645"/>
          </a:xfrm>
          <a:prstGeom prst="rect">
            <a:avLst/>
          </a:prstGeom>
          <a:noFill/>
        </p:spPr>
        <p:txBody>
          <a:bodyPr wrap="non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制作视频动画</a:t>
            </a:r>
          </a:p>
        </p:txBody>
      </p:sp>
      <p:pic>
        <p:nvPicPr>
          <p:cNvPr id="4" name="图片 3">
            <a:extLst>
              <a:ext uri="{FF2B5EF4-FFF2-40B4-BE49-F238E27FC236}">
                <a16:creationId xmlns:a16="http://schemas.microsoft.com/office/drawing/2014/main" id="{C3A1F933-345E-8BEF-41F5-44988356C8C1}"/>
              </a:ext>
            </a:extLst>
          </p:cNvPr>
          <p:cNvPicPr>
            <a:picLocks noChangeAspect="1"/>
          </p:cNvPicPr>
          <p:nvPr/>
        </p:nvPicPr>
        <p:blipFill>
          <a:blip r:embed="rId3"/>
          <a:stretch>
            <a:fillRect/>
          </a:stretch>
        </p:blipFill>
        <p:spPr>
          <a:xfrm>
            <a:off x="6522118" y="2003942"/>
            <a:ext cx="4945456" cy="3263538"/>
          </a:xfrm>
          <a:prstGeom prst="rect">
            <a:avLst/>
          </a:prstGeom>
        </p:spPr>
      </p:pic>
    </p:spTree>
    <p:extLst>
      <p:ext uri="{BB962C8B-B14F-4D97-AF65-F5344CB8AC3E}">
        <p14:creationId xmlns:p14="http://schemas.microsoft.com/office/powerpoint/2010/main" val="864111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dirty="0">
                  <a:solidFill>
                    <a:schemeClr val="bg1"/>
                  </a:solidFill>
                  <a:latin typeface="微软雅黑" panose="020B0503020204020204" charset="-122"/>
                  <a:ea typeface="微软雅黑" panose="020B0503020204020204" charset="-122"/>
                  <a:cs typeface="微软雅黑" panose="020B0503020204020204" charset="-122"/>
                </a:rPr>
                <a:t>任务实施</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圆角矩形 105">
            <a:extLst>
              <a:ext uri="{FF2B5EF4-FFF2-40B4-BE49-F238E27FC236}">
                <a16:creationId xmlns:a16="http://schemas.microsoft.com/office/drawing/2014/main" id="{BE94257D-E9FB-7157-48CA-FC85ABE56704}"/>
              </a:ext>
            </a:extLst>
          </p:cNvPr>
          <p:cNvSpPr/>
          <p:nvPr/>
        </p:nvSpPr>
        <p:spPr>
          <a:xfrm>
            <a:off x="1317977" y="1845000"/>
            <a:ext cx="4685982" cy="366300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21" name="文本框 20">
            <a:extLst>
              <a:ext uri="{FF2B5EF4-FFF2-40B4-BE49-F238E27FC236}">
                <a16:creationId xmlns:a16="http://schemas.microsoft.com/office/drawing/2014/main" id="{D875D340-82CE-E6BA-4236-C431AF9ABF63}"/>
              </a:ext>
            </a:extLst>
          </p:cNvPr>
          <p:cNvSpPr txBox="1"/>
          <p:nvPr/>
        </p:nvSpPr>
        <p:spPr>
          <a:xfrm>
            <a:off x="1570184" y="2340000"/>
            <a:ext cx="4325982" cy="2541080"/>
          </a:xfrm>
          <a:prstGeom prst="rect">
            <a:avLst/>
          </a:prstGeom>
          <a:noFill/>
        </p:spPr>
        <p:txBody>
          <a:bodyPr wrap="square" rtlCol="0" anchor="t">
            <a:spAutoFit/>
          </a:bodyPr>
          <a:lstStyle/>
          <a:p>
            <a:pPr indent="457200" fontAlgn="auto">
              <a:lnSpc>
                <a:spcPct val="150000"/>
              </a:lnSpc>
              <a:extLst>
                <a:ext uri="{35155182-B16C-46BC-9424-99874614C6A1}">
                  <wpsdc:indentchars xmlns="" xmlns:wpsdc="http://www.wps.cn/officeDocument/2017/drawingmlCustomData" val="200" checksum="59296752"/>
                </a:ext>
              </a:extLst>
            </a:pPr>
            <a:r>
              <a:rPr lang="zh-CN" altLang="en-US" dirty="0">
                <a:solidFill>
                  <a:schemeClr val="bg1"/>
                </a:solidFill>
              </a:rPr>
              <a:t>执行菜单栏中的“文件”→“保存”命令，或使用“</a:t>
            </a:r>
            <a:r>
              <a:rPr lang="en-US" altLang="zh-CN" dirty="0" err="1">
                <a:solidFill>
                  <a:schemeClr val="bg1"/>
                </a:solidFill>
              </a:rPr>
              <a:t>Ctrl+S</a:t>
            </a:r>
            <a:r>
              <a:rPr lang="en-US" altLang="zh-CN" dirty="0">
                <a:solidFill>
                  <a:schemeClr val="bg1"/>
                </a:solidFill>
              </a:rPr>
              <a:t>”</a:t>
            </a:r>
            <a:r>
              <a:rPr lang="zh-CN" altLang="en-US" dirty="0">
                <a:solidFill>
                  <a:schemeClr val="bg1"/>
                </a:solidFill>
              </a:rPr>
              <a:t>组合键保存项目工程文件，如图 所示。在整个制作过程中需要随时保存，以避免发生意外丢失制作进度。修改时一般执行“另存为”命令，将修改后的内容保存为新工程文件。</a:t>
            </a:r>
          </a:p>
        </p:txBody>
      </p:sp>
      <p:sp>
        <p:nvSpPr>
          <p:cNvPr id="24" name="文本框 23">
            <a:extLst>
              <a:ext uri="{FF2B5EF4-FFF2-40B4-BE49-F238E27FC236}">
                <a16:creationId xmlns:a16="http://schemas.microsoft.com/office/drawing/2014/main" id="{B88E6247-08D5-3DAB-B4C1-4B3FDB5AFE10}"/>
              </a:ext>
            </a:extLst>
          </p:cNvPr>
          <p:cNvSpPr txBox="1"/>
          <p:nvPr/>
        </p:nvSpPr>
        <p:spPr>
          <a:xfrm>
            <a:off x="8184000" y="5930010"/>
            <a:ext cx="1728000" cy="422039"/>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dirty="0">
                <a:sym typeface="+mn-lt"/>
              </a:rPr>
              <a:t>保存工程文件</a:t>
            </a:r>
            <a:endParaRPr lang="zh-CN" altLang="en-US" sz="1800" dirty="0">
              <a:sym typeface="+mn-lt"/>
            </a:endParaRPr>
          </a:p>
        </p:txBody>
      </p:sp>
      <p:sp>
        <p:nvSpPr>
          <p:cNvPr id="22" name="文本框 21">
            <a:extLst>
              <a:ext uri="{FF2B5EF4-FFF2-40B4-BE49-F238E27FC236}">
                <a16:creationId xmlns:a16="http://schemas.microsoft.com/office/drawing/2014/main" id="{5ADE57DB-F4DA-47B6-D34E-EC9F2D169681}"/>
              </a:ext>
            </a:extLst>
          </p:cNvPr>
          <p:cNvSpPr txBox="1"/>
          <p:nvPr/>
        </p:nvSpPr>
        <p:spPr>
          <a:xfrm>
            <a:off x="8512810" y="57150"/>
            <a:ext cx="3147060" cy="461645"/>
          </a:xfrm>
          <a:prstGeom prst="rect">
            <a:avLst/>
          </a:prstGeom>
          <a:noFill/>
        </p:spPr>
        <p:txBody>
          <a:bodyPr wrap="none" rtlCol="0" anchor="t">
            <a:spAutoFit/>
          </a:bodyPr>
          <a:lstStyle/>
          <a:p>
            <a:r>
              <a:rPr lang="zh-CN" altLang="en-US" sz="2400" b="1" dirty="0">
                <a:solidFill>
                  <a:srgbClr val="FFFF00"/>
                </a:solidFill>
                <a:sym typeface="+mn-ea"/>
              </a:rPr>
              <a:t>任务</a:t>
            </a:r>
            <a:r>
              <a:rPr lang="en-US" altLang="zh-CN" sz="2400" b="1" dirty="0">
                <a:solidFill>
                  <a:srgbClr val="FFFF00"/>
                </a:solidFill>
                <a:sym typeface="+mn-ea"/>
              </a:rPr>
              <a:t>2     </a:t>
            </a:r>
            <a:r>
              <a:rPr lang="zh-CN" altLang="en-US" sz="2400" b="1" dirty="0">
                <a:solidFill>
                  <a:srgbClr val="FFFF00"/>
                </a:solidFill>
                <a:sym typeface="+mn-ea"/>
              </a:rPr>
              <a:t>制作视频动画</a:t>
            </a:r>
          </a:p>
        </p:txBody>
      </p:sp>
      <p:pic>
        <p:nvPicPr>
          <p:cNvPr id="6" name="图片 5">
            <a:extLst>
              <a:ext uri="{FF2B5EF4-FFF2-40B4-BE49-F238E27FC236}">
                <a16:creationId xmlns:a16="http://schemas.microsoft.com/office/drawing/2014/main" id="{E87B1F46-B432-DA57-5A96-450F444DFAF1}"/>
              </a:ext>
            </a:extLst>
          </p:cNvPr>
          <p:cNvPicPr>
            <a:picLocks noChangeAspect="1"/>
          </p:cNvPicPr>
          <p:nvPr/>
        </p:nvPicPr>
        <p:blipFill>
          <a:blip r:embed="rId3"/>
          <a:stretch>
            <a:fillRect/>
          </a:stretch>
        </p:blipFill>
        <p:spPr>
          <a:xfrm>
            <a:off x="7680000" y="1232014"/>
            <a:ext cx="2472775" cy="4505786"/>
          </a:xfrm>
          <a:prstGeom prst="rect">
            <a:avLst/>
          </a:prstGeom>
        </p:spPr>
      </p:pic>
    </p:spTree>
    <p:extLst>
      <p:ext uri="{BB962C8B-B14F-4D97-AF65-F5344CB8AC3E}">
        <p14:creationId xmlns:p14="http://schemas.microsoft.com/office/powerpoint/2010/main" val="234362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项目分享</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2" name="组合 31"/>
          <p:cNvGrpSpPr/>
          <p:nvPr/>
        </p:nvGrpSpPr>
        <p:grpSpPr>
          <a:xfrm>
            <a:off x="1429385" y="3790315"/>
            <a:ext cx="9500870" cy="993140"/>
            <a:chOff x="2069" y="7926"/>
            <a:chExt cx="14962" cy="1564"/>
          </a:xfrm>
        </p:grpSpPr>
        <p:sp>
          <p:nvSpPr>
            <p:cNvPr id="31" name="矩形 30"/>
            <p:cNvSpPr/>
            <p:nvPr/>
          </p:nvSpPr>
          <p:spPr>
            <a:xfrm>
              <a:off x="4613" y="7928"/>
              <a:ext cx="12411" cy="1562"/>
            </a:xfrm>
            <a:prstGeom prst="rect">
              <a:avLst/>
            </a:prstGeom>
            <a:solidFill>
              <a:srgbClr val="1E88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2069" y="7926"/>
              <a:ext cx="2544" cy="1563"/>
            </a:xfrm>
            <a:prstGeom prst="rect">
              <a:avLst/>
            </a:prstGeom>
            <a:solidFill>
              <a:srgbClr val="FFCA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文本框 99"/>
            <p:cNvSpPr txBox="1"/>
            <p:nvPr/>
          </p:nvSpPr>
          <p:spPr>
            <a:xfrm>
              <a:off x="2343" y="8238"/>
              <a:ext cx="2009" cy="822"/>
            </a:xfrm>
            <a:prstGeom prst="rect">
              <a:avLst/>
            </a:prstGeom>
            <a:noFill/>
            <a:ln w="9525">
              <a:noFill/>
            </a:ln>
          </p:spPr>
          <p:txBody>
            <a:bodyPr wrap="square">
              <a:spAutoFit/>
            </a:bodyPr>
            <a:lstStyle/>
            <a:p>
              <a:pPr indent="0" algn="dist"/>
              <a:r>
                <a:rPr 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方案</a:t>
              </a:r>
              <a:r>
                <a:rPr lang="en-US" alt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2</a:t>
              </a:r>
            </a:p>
          </p:txBody>
        </p:sp>
        <p:sp>
          <p:nvSpPr>
            <p:cNvPr id="30" name="文本框 29"/>
            <p:cNvSpPr txBox="1"/>
            <p:nvPr/>
          </p:nvSpPr>
          <p:spPr>
            <a:xfrm>
              <a:off x="4960" y="8044"/>
              <a:ext cx="12071" cy="1210"/>
            </a:xfrm>
            <a:prstGeom prst="rect">
              <a:avLst/>
            </a:prstGeom>
            <a:noFill/>
            <a:ln w="9525">
              <a:noFill/>
            </a:ln>
          </p:spPr>
          <p:txBody>
            <a:bodyPr wrap="square">
              <a:spAutoFit/>
            </a:bodyPr>
            <a:lstStyle/>
            <a:p>
              <a:pPr indent="457200" fontAlgn="auto"/>
              <a:r>
                <a:rPr lang="zh-CN" altLang="en-US" sz="2200">
                  <a:solidFill>
                    <a:schemeClr val="bg1"/>
                  </a:solidFill>
                  <a:latin typeface="微软雅黑" panose="020B0503020204020204" charset="-122"/>
                  <a:ea typeface="微软雅黑" panose="020B0503020204020204" charset="-122"/>
                  <a:cs typeface="微软雅黑" panose="020B0503020204020204" charset="-122"/>
                  <a:sym typeface="+mn-ea"/>
                </a:rPr>
                <a:t>由学生代表与指导教师组成项目评审组，各工作团队制作汇报材料并进行答辩。</a:t>
              </a:r>
              <a:endParaRPr lang="zh-CN" altLang="en-US" sz="2200" b="0" spc="100">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grpSp>
      <p:grpSp>
        <p:nvGrpSpPr>
          <p:cNvPr id="4" name="组合 3"/>
          <p:cNvGrpSpPr/>
          <p:nvPr/>
        </p:nvGrpSpPr>
        <p:grpSpPr>
          <a:xfrm>
            <a:off x="1427480" y="2117090"/>
            <a:ext cx="9500870" cy="993140"/>
            <a:chOff x="2069" y="7926"/>
            <a:chExt cx="14962" cy="1564"/>
          </a:xfrm>
        </p:grpSpPr>
        <p:sp>
          <p:nvSpPr>
            <p:cNvPr id="5" name="矩形 4"/>
            <p:cNvSpPr/>
            <p:nvPr/>
          </p:nvSpPr>
          <p:spPr>
            <a:xfrm>
              <a:off x="4613" y="7928"/>
              <a:ext cx="12411" cy="1562"/>
            </a:xfrm>
            <a:prstGeom prst="rect">
              <a:avLst/>
            </a:prstGeom>
            <a:solidFill>
              <a:srgbClr val="1E88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2069" y="7926"/>
              <a:ext cx="2544" cy="1563"/>
            </a:xfrm>
            <a:prstGeom prst="rect">
              <a:avLst/>
            </a:prstGeom>
            <a:solidFill>
              <a:srgbClr val="FFCA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343" y="8238"/>
              <a:ext cx="2009" cy="822"/>
            </a:xfrm>
            <a:prstGeom prst="rect">
              <a:avLst/>
            </a:prstGeom>
            <a:noFill/>
            <a:ln w="9525">
              <a:noFill/>
            </a:ln>
          </p:spPr>
          <p:txBody>
            <a:bodyPr wrap="square">
              <a:spAutoFit/>
            </a:bodyPr>
            <a:lstStyle/>
            <a:p>
              <a:pPr indent="0" algn="dist"/>
              <a:r>
                <a:rPr 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方案</a:t>
              </a:r>
              <a:r>
                <a:rPr lang="en-US" altLang="zh-CN" sz="2800" b="1" spc="10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1</a:t>
              </a:r>
            </a:p>
          </p:txBody>
        </p:sp>
        <p:sp>
          <p:nvSpPr>
            <p:cNvPr id="8" name="文本框 7"/>
            <p:cNvSpPr txBox="1"/>
            <p:nvPr/>
          </p:nvSpPr>
          <p:spPr>
            <a:xfrm>
              <a:off x="4960" y="8044"/>
              <a:ext cx="12071" cy="1210"/>
            </a:xfrm>
            <a:prstGeom prst="rect">
              <a:avLst/>
            </a:prstGeom>
            <a:noFill/>
            <a:ln w="9525">
              <a:noFill/>
            </a:ln>
          </p:spPr>
          <p:txBody>
            <a:bodyPr wrap="square">
              <a:spAutoFit/>
            </a:bodyPr>
            <a:lstStyle/>
            <a:p>
              <a:pPr indent="457200" fontAlgn="auto"/>
              <a:r>
                <a:rPr lang="zh-CN" altLang="en-US" sz="2200">
                  <a:solidFill>
                    <a:schemeClr val="bg1"/>
                  </a:solidFill>
                  <a:latin typeface="微软雅黑" panose="020B0503020204020204" charset="-122"/>
                  <a:ea typeface="微软雅黑" panose="020B0503020204020204" charset="-122"/>
                  <a:cs typeface="微软雅黑" panose="020B0503020204020204" charset="-122"/>
                  <a:sym typeface="+mn-ea"/>
                </a:rPr>
                <a:t>各工作团队展示交流项目，谈谈自己的心得体会，并选派代表分享交流。</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项目评价</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552450" y="1269365"/>
            <a:ext cx="11110595" cy="450215"/>
          </a:xfrm>
          <a:prstGeom prst="rect">
            <a:avLst/>
          </a:prstGeom>
          <a:noFill/>
        </p:spPr>
        <p:txBody>
          <a:bodyPr wrap="square" rtlCol="0" anchor="t">
            <a:spAutoFit/>
          </a:bodyPr>
          <a:lstStyle/>
          <a:p>
            <a:pPr indent="508000" fontAlgn="auto">
              <a:lnSpc>
                <a:spcPts val="2800"/>
              </a:lnSpc>
              <a:extLst>
                <a:ext uri="{35155182-B16C-46BC-9424-99874614C6A1}">
                  <wpsdc:indentchars xmlns="" xmlns:wpsdc="http://www.wps.cn/officeDocument/2017/drawingmlCustomData" val="200" checksum="282533468"/>
                </a:ext>
              </a:extLst>
            </a:pPr>
            <a:r>
              <a:rPr lang="zh-CN" altLang="en-US" sz="2000">
                <a:solidFill>
                  <a:srgbClr val="F65738"/>
                </a:solidFill>
                <a:latin typeface="微软雅黑" panose="020B0503020204020204" charset="-122"/>
                <a:ea typeface="微软雅黑" panose="020B0503020204020204" charset="-122"/>
                <a:cs typeface="微软雅黑" panose="020B0503020204020204" charset="-122"/>
              </a:rPr>
              <a:t>根据项目完成情况填涂表</a:t>
            </a:r>
          </a:p>
        </p:txBody>
      </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aphicFrame>
        <p:nvGraphicFramePr>
          <p:cNvPr id="9" name="表格 8"/>
          <p:cNvGraphicFramePr/>
          <p:nvPr>
            <p:custDataLst>
              <p:tags r:id="rId1"/>
            </p:custDataLst>
            <p:extLst>
              <p:ext uri="{D42A27DB-BD31-4B8C-83A1-F6EECF244321}">
                <p14:modId xmlns:p14="http://schemas.microsoft.com/office/powerpoint/2010/main" val="3052936276"/>
              </p:ext>
            </p:extLst>
          </p:nvPr>
        </p:nvGraphicFramePr>
        <p:xfrm>
          <a:off x="1848000" y="2008920"/>
          <a:ext cx="9079380" cy="4319890"/>
        </p:xfrm>
        <a:graphic>
          <a:graphicData uri="http://schemas.openxmlformats.org/drawingml/2006/table">
            <a:tbl>
              <a:tblPr firstRow="1" bandRow="1">
                <a:tableStyleId>{5C22544A-7EE6-4342-B048-85BDC9FD1C3A}</a:tableStyleId>
              </a:tblPr>
              <a:tblGrid>
                <a:gridCol w="2663609">
                  <a:extLst>
                    <a:ext uri="{9D8B030D-6E8A-4147-A177-3AD203B41FA5}">
                      <a16:colId xmlns:a16="http://schemas.microsoft.com/office/drawing/2014/main" val="20000"/>
                    </a:ext>
                  </a:extLst>
                </a:gridCol>
                <a:gridCol w="4003522">
                  <a:extLst>
                    <a:ext uri="{9D8B030D-6E8A-4147-A177-3AD203B41FA5}">
                      <a16:colId xmlns:a16="http://schemas.microsoft.com/office/drawing/2014/main" val="20001"/>
                    </a:ext>
                  </a:extLst>
                </a:gridCol>
                <a:gridCol w="2412249">
                  <a:extLst>
                    <a:ext uri="{9D8B030D-6E8A-4147-A177-3AD203B41FA5}">
                      <a16:colId xmlns:a16="http://schemas.microsoft.com/office/drawing/2014/main" val="20002"/>
                    </a:ext>
                  </a:extLst>
                </a:gridCol>
              </a:tblGrid>
              <a:tr h="863978">
                <a:tc>
                  <a:txBody>
                    <a:bodyPr/>
                    <a:lstStyle/>
                    <a:p>
                      <a:pPr algn="ctr">
                        <a:buNone/>
                      </a:pPr>
                      <a:r>
                        <a:rPr lang="zh-CN" altLang="en-US" sz="2000" dirty="0">
                          <a:latin typeface="微软雅黑" panose="020B0503020204020204" charset="-122"/>
                          <a:ea typeface="微软雅黑" panose="020B0503020204020204" charset="-122"/>
                          <a:cs typeface="微软雅黑" panose="020B0503020204020204" charset="-122"/>
                        </a:rPr>
                        <a:t>类</a:t>
                      </a:r>
                      <a:r>
                        <a:rPr lang="en-US" altLang="zh-CN" sz="2000" dirty="0">
                          <a:latin typeface="微软雅黑" panose="020B0503020204020204" charset="-122"/>
                          <a:ea typeface="微软雅黑" panose="020B0503020204020204" charset="-122"/>
                          <a:cs typeface="微软雅黑" panose="020B0503020204020204" charset="-122"/>
                        </a:rPr>
                        <a:t>   </a:t>
                      </a:r>
                      <a:r>
                        <a:rPr lang="zh-CN" altLang="en-US" sz="2000" dirty="0">
                          <a:latin typeface="微软雅黑" panose="020B0503020204020204" charset="-122"/>
                          <a:ea typeface="微软雅黑" panose="020B0503020204020204" charset="-122"/>
                          <a:cs typeface="微软雅黑" panose="020B0503020204020204" charset="-122"/>
                        </a:rPr>
                        <a:t>别</a:t>
                      </a:r>
                    </a:p>
                  </a:txBody>
                  <a:tcPr anchor="ctr">
                    <a:solidFill>
                      <a:srgbClr val="83A29D"/>
                    </a:solidFill>
                  </a:tcPr>
                </a:tc>
                <a:tc>
                  <a:txBody>
                    <a:bodyPr/>
                    <a:lstStyle/>
                    <a:p>
                      <a:pPr algn="ctr">
                        <a:buNone/>
                      </a:pPr>
                      <a:r>
                        <a:rPr lang="zh-CN" altLang="en-US" sz="2000">
                          <a:latin typeface="微软雅黑" panose="020B0503020204020204" charset="-122"/>
                          <a:ea typeface="微软雅黑" panose="020B0503020204020204" charset="-122"/>
                          <a:cs typeface="微软雅黑" panose="020B0503020204020204" charset="-122"/>
                        </a:rPr>
                        <a:t>内</a:t>
                      </a:r>
                      <a:r>
                        <a:rPr lang="en-US" altLang="zh-CN" sz="2000">
                          <a:latin typeface="微软雅黑" panose="020B0503020204020204" charset="-122"/>
                          <a:ea typeface="微软雅黑" panose="020B0503020204020204" charset="-122"/>
                          <a:cs typeface="微软雅黑" panose="020B0503020204020204" charset="-122"/>
                        </a:rPr>
                        <a:t>   </a:t>
                      </a:r>
                      <a:r>
                        <a:rPr lang="zh-CN" altLang="en-US" sz="2000">
                          <a:latin typeface="微软雅黑" panose="020B0503020204020204" charset="-122"/>
                          <a:ea typeface="微软雅黑" panose="020B0503020204020204" charset="-122"/>
                          <a:cs typeface="微软雅黑" panose="020B0503020204020204" charset="-122"/>
                        </a:rPr>
                        <a:t>容</a:t>
                      </a:r>
                    </a:p>
                  </a:txBody>
                  <a:tcPr anchor="ctr">
                    <a:solidFill>
                      <a:srgbClr val="83A29D"/>
                    </a:solidFill>
                  </a:tcPr>
                </a:tc>
                <a:tc>
                  <a:txBody>
                    <a:bodyPr/>
                    <a:lstStyle/>
                    <a:p>
                      <a:pPr algn="ctr">
                        <a:buNone/>
                      </a:pPr>
                      <a:r>
                        <a:rPr lang="zh-CN" altLang="en-US" sz="2000">
                          <a:latin typeface="微软雅黑" panose="020B0503020204020204" charset="-122"/>
                          <a:ea typeface="微软雅黑" panose="020B0503020204020204" charset="-122"/>
                          <a:cs typeface="微软雅黑" panose="020B0503020204020204" charset="-122"/>
                        </a:rPr>
                        <a:t>评</a:t>
                      </a:r>
                      <a:r>
                        <a:rPr lang="en-US" altLang="zh-CN" sz="2000">
                          <a:latin typeface="微软雅黑" panose="020B0503020204020204" charset="-122"/>
                          <a:ea typeface="微软雅黑" panose="020B0503020204020204" charset="-122"/>
                          <a:cs typeface="微软雅黑" panose="020B0503020204020204" charset="-122"/>
                        </a:rPr>
                        <a:t>   </a:t>
                      </a:r>
                      <a:r>
                        <a:rPr lang="zh-CN" altLang="en-US" sz="2000">
                          <a:latin typeface="微软雅黑" panose="020B0503020204020204" charset="-122"/>
                          <a:ea typeface="微软雅黑" panose="020B0503020204020204" charset="-122"/>
                          <a:cs typeface="微软雅黑" panose="020B0503020204020204" charset="-122"/>
                        </a:rPr>
                        <a:t>分</a:t>
                      </a:r>
                    </a:p>
                  </a:txBody>
                  <a:tcPr anchor="ctr">
                    <a:solidFill>
                      <a:srgbClr val="83A29D"/>
                    </a:solidFill>
                  </a:tcPr>
                </a:tc>
                <a:extLst>
                  <a:ext uri="{0D108BD9-81ED-4DB2-BD59-A6C34878D82A}">
                    <a16:rowId xmlns:a16="http://schemas.microsoft.com/office/drawing/2014/main" val="10000"/>
                  </a:ext>
                </a:extLst>
              </a:tr>
              <a:tr h="863978">
                <a:tc>
                  <a:txBody>
                    <a:bodyPr/>
                    <a:lstStyle/>
                    <a:p>
                      <a:pPr algn="ctr">
                        <a:buNone/>
                      </a:pPr>
                      <a:r>
                        <a:rPr lang="zh-CN" altLang="en-US"/>
                        <a:t>项目质量</a:t>
                      </a:r>
                    </a:p>
                  </a:txBody>
                  <a:tcPr anchor="ctr">
                    <a:solidFill>
                      <a:srgbClr val="E4EBEA"/>
                    </a:solidFill>
                  </a:tcPr>
                </a:tc>
                <a:tc>
                  <a:txBody>
                    <a:bodyPr/>
                    <a:lstStyle/>
                    <a:p>
                      <a:pPr algn="l">
                        <a:lnSpc>
                          <a:spcPct val="150000"/>
                        </a:lnSpc>
                        <a:buNone/>
                      </a:pPr>
                      <a:r>
                        <a:rPr lang="zh-CN" altLang="en-US" sz="1600" dirty="0"/>
                        <a:t>1. 各个任务的评价汇总</a:t>
                      </a:r>
                    </a:p>
                    <a:p>
                      <a:pPr algn="l">
                        <a:lnSpc>
                          <a:spcPct val="150000"/>
                        </a:lnSpc>
                        <a:buNone/>
                      </a:pPr>
                      <a:r>
                        <a:rPr lang="zh-CN" altLang="en-US" sz="1600" dirty="0"/>
                        <a:t>2. 项目完成质量</a:t>
                      </a:r>
                    </a:p>
                  </a:txBody>
                  <a:tcPr anchor="ctr">
                    <a:solidFill>
                      <a:srgbClr val="E4EBEA"/>
                    </a:solidFill>
                  </a:tcPr>
                </a:tc>
                <a:tc>
                  <a:txBody>
                    <a:bodyPr/>
                    <a:lstStyle/>
                    <a:p>
                      <a:pPr algn="ctr">
                        <a:buNone/>
                      </a:pPr>
                      <a:r>
                        <a:rPr lang="zh-CN" altLang="en-US"/>
                        <a:t>☆☆☆</a:t>
                      </a:r>
                    </a:p>
                  </a:txBody>
                  <a:tcPr anchor="ctr">
                    <a:solidFill>
                      <a:srgbClr val="E4EBEA"/>
                    </a:solidFill>
                  </a:tcPr>
                </a:tc>
                <a:extLst>
                  <a:ext uri="{0D108BD9-81ED-4DB2-BD59-A6C34878D82A}">
                    <a16:rowId xmlns:a16="http://schemas.microsoft.com/office/drawing/2014/main" val="10001"/>
                  </a:ext>
                </a:extLst>
              </a:tr>
              <a:tr h="863978">
                <a:tc>
                  <a:txBody>
                    <a:bodyPr/>
                    <a:lstStyle/>
                    <a:p>
                      <a:pPr algn="ctr">
                        <a:buNone/>
                      </a:pPr>
                      <a:r>
                        <a:rPr lang="zh-CN" altLang="en-US"/>
                        <a:t>团队协作</a:t>
                      </a:r>
                    </a:p>
                  </a:txBody>
                  <a:tcPr anchor="ctr">
                    <a:solidFill>
                      <a:srgbClr val="E4EBEA"/>
                    </a:solidFill>
                  </a:tcPr>
                </a:tc>
                <a:tc>
                  <a:txBody>
                    <a:bodyPr/>
                    <a:lstStyle/>
                    <a:p>
                      <a:pPr algn="l">
                        <a:lnSpc>
                          <a:spcPct val="150000"/>
                        </a:lnSpc>
                        <a:buClrTx/>
                        <a:buSzTx/>
                        <a:buNone/>
                      </a:pPr>
                      <a:r>
                        <a:rPr lang="zh-CN" altLang="en-US" sz="1600" dirty="0"/>
                        <a:t>1. 团队分工、协作机制及合作效果</a:t>
                      </a:r>
                    </a:p>
                    <a:p>
                      <a:pPr algn="l">
                        <a:lnSpc>
                          <a:spcPct val="150000"/>
                        </a:lnSpc>
                        <a:buClrTx/>
                        <a:buSzTx/>
                        <a:buNone/>
                      </a:pPr>
                      <a:r>
                        <a:rPr lang="zh-CN" altLang="en-US" sz="1600" dirty="0"/>
                        <a:t>2. 协作创新情况</a:t>
                      </a:r>
                    </a:p>
                  </a:txBody>
                  <a:tcPr anchor="ctr">
                    <a:solidFill>
                      <a:srgbClr val="E4EBEA"/>
                    </a:solidFill>
                  </a:tcPr>
                </a:tc>
                <a:tc>
                  <a:txBody>
                    <a:bodyPr/>
                    <a:lstStyle/>
                    <a:p>
                      <a:pPr algn="ctr">
                        <a:buNone/>
                      </a:pPr>
                      <a:r>
                        <a:rPr lang="zh-CN" altLang="en-US" sz="1800">
                          <a:sym typeface="+mn-ea"/>
                        </a:rPr>
                        <a:t>☆☆☆</a:t>
                      </a:r>
                      <a:endParaRPr lang="zh-CN" altLang="en-US"/>
                    </a:p>
                  </a:txBody>
                  <a:tcPr anchor="ctr">
                    <a:solidFill>
                      <a:srgbClr val="E4EBEA"/>
                    </a:solidFill>
                  </a:tcPr>
                </a:tc>
                <a:extLst>
                  <a:ext uri="{0D108BD9-81ED-4DB2-BD59-A6C34878D82A}">
                    <a16:rowId xmlns:a16="http://schemas.microsoft.com/office/drawing/2014/main" val="10002"/>
                  </a:ext>
                </a:extLst>
              </a:tr>
              <a:tr h="863978">
                <a:tc>
                  <a:txBody>
                    <a:bodyPr/>
                    <a:lstStyle/>
                    <a:p>
                      <a:pPr algn="ctr">
                        <a:buNone/>
                      </a:pPr>
                      <a:r>
                        <a:rPr lang="zh-CN" altLang="en-US"/>
                        <a:t>职业规范</a:t>
                      </a:r>
                    </a:p>
                  </a:txBody>
                  <a:tcPr anchor="ctr">
                    <a:solidFill>
                      <a:srgbClr val="E4EBEA"/>
                    </a:solidFill>
                  </a:tcPr>
                </a:tc>
                <a:tc>
                  <a:txBody>
                    <a:bodyPr/>
                    <a:lstStyle/>
                    <a:p>
                      <a:pPr algn="l">
                        <a:lnSpc>
                          <a:spcPct val="150000"/>
                        </a:lnSpc>
                        <a:buClrTx/>
                        <a:buSzTx/>
                        <a:buNone/>
                      </a:pPr>
                      <a:r>
                        <a:rPr lang="zh-CN" altLang="en-US" sz="1600" dirty="0"/>
                        <a:t>1. 项目管理、实施环境规范</a:t>
                      </a:r>
                    </a:p>
                    <a:p>
                      <a:pPr algn="l">
                        <a:lnSpc>
                          <a:spcPct val="150000"/>
                        </a:lnSpc>
                        <a:buClrTx/>
                        <a:buSzTx/>
                        <a:buNone/>
                      </a:pPr>
                      <a:r>
                        <a:rPr lang="zh-CN" altLang="en-US" sz="1600" dirty="0"/>
                        <a:t>2. 项目实施过程、相关文档的规范</a:t>
                      </a:r>
                    </a:p>
                  </a:txBody>
                  <a:tcPr anchor="ctr">
                    <a:solidFill>
                      <a:srgbClr val="E4EBEA"/>
                    </a:solidFill>
                  </a:tcPr>
                </a:tc>
                <a:tc>
                  <a:txBody>
                    <a:bodyPr/>
                    <a:lstStyle/>
                    <a:p>
                      <a:pPr algn="ctr">
                        <a:buNone/>
                      </a:pPr>
                      <a:r>
                        <a:rPr lang="zh-CN" altLang="en-US" sz="1800">
                          <a:sym typeface="+mn-ea"/>
                        </a:rPr>
                        <a:t>☆☆☆</a:t>
                      </a:r>
                      <a:endParaRPr lang="zh-CN" altLang="en-US"/>
                    </a:p>
                  </a:txBody>
                  <a:tcPr anchor="ctr">
                    <a:solidFill>
                      <a:srgbClr val="E4EBEA"/>
                    </a:solidFill>
                  </a:tcPr>
                </a:tc>
                <a:extLst>
                  <a:ext uri="{0D108BD9-81ED-4DB2-BD59-A6C34878D82A}">
                    <a16:rowId xmlns:a16="http://schemas.microsoft.com/office/drawing/2014/main" val="10003"/>
                  </a:ext>
                </a:extLst>
              </a:tr>
              <a:tr h="863978">
                <a:tc>
                  <a:txBody>
                    <a:bodyPr/>
                    <a:lstStyle/>
                    <a:p>
                      <a:pPr algn="ctr">
                        <a:buNone/>
                      </a:pPr>
                      <a:r>
                        <a:rPr lang="zh-CN" altLang="en-US"/>
                        <a:t>建议</a:t>
                      </a:r>
                    </a:p>
                  </a:txBody>
                  <a:tcPr anchor="ctr">
                    <a:solidFill>
                      <a:srgbClr val="E4EBEA"/>
                    </a:solidFill>
                  </a:tcPr>
                </a:tc>
                <a:tc>
                  <a:txBody>
                    <a:bodyPr/>
                    <a:lstStyle/>
                    <a:p>
                      <a:pPr algn="l">
                        <a:buNone/>
                      </a:pPr>
                      <a:endParaRPr lang="zh-CN" altLang="en-US" sz="1600"/>
                    </a:p>
                  </a:txBody>
                  <a:tcPr anchor="ctr">
                    <a:solidFill>
                      <a:srgbClr val="E4EBEA"/>
                    </a:solidFill>
                  </a:tcPr>
                </a:tc>
                <a:tc>
                  <a:txBody>
                    <a:bodyPr/>
                    <a:lstStyle/>
                    <a:p>
                      <a:pPr algn="ctr">
                        <a:buNone/>
                      </a:pPr>
                      <a:endParaRPr lang="zh-CN" altLang="en-US" dirty="0"/>
                    </a:p>
                  </a:txBody>
                  <a:tcPr anchor="ctr">
                    <a:solidFill>
                      <a:srgbClr val="E4EBEA"/>
                    </a:solidFill>
                  </a:tcPr>
                </a:tc>
                <a:extLst>
                  <a:ext uri="{0D108BD9-81ED-4DB2-BD59-A6C34878D82A}">
                    <a16:rowId xmlns:a16="http://schemas.microsoft.com/office/drawing/2014/main" val="10004"/>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a:off x="1068705" y="1844999"/>
            <a:ext cx="10223850" cy="3024001"/>
          </a:xfrm>
          <a:prstGeom prst="rect">
            <a:avLst/>
          </a:prstGeom>
          <a:solidFill>
            <a:srgbClr val="83A29D"/>
          </a:solidFill>
          <a:ln w="69850" cap="flat" cmpd="sng" algn="ctr">
            <a:solidFill>
              <a:srgbClr val="A2B9B5"/>
            </a:soli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1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cs typeface="+mn-cs"/>
            </a:endParaRPr>
          </a:p>
        </p:txBody>
      </p:sp>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项目总结</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1379855" y="2414690"/>
            <a:ext cx="9743440" cy="1884618"/>
          </a:xfrm>
          <a:prstGeom prst="rect">
            <a:avLst/>
          </a:prstGeom>
          <a:noFill/>
        </p:spPr>
        <p:txBody>
          <a:bodyPr wrap="square" rtlCol="0" anchor="t">
            <a:spAutoFit/>
          </a:bodyPr>
          <a:lstStyle/>
          <a:p>
            <a:pPr indent="508000" fontAlgn="auto">
              <a:lnSpc>
                <a:spcPct val="150000"/>
              </a:lnSpc>
              <a:extLst>
                <a:ext uri="{35155182-B16C-46BC-9424-99874614C6A1}">
                  <wpsdc:indentchars xmlns="" xmlns:wpsdc="http://www.wps.cn/officeDocument/2017/drawingmlCustomData" val="200" checksum="282533468"/>
                </a:ext>
              </a:extLst>
            </a:pP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本项目依据行动导向理念，将关键帧动画制作流程转化为项目学习内容，共分为“编写脚本”“制作视频动画”两个任务。在“编写脚本”任务中介绍了根据需求收集、整理素材，编写配音稿和分镜头脚本；在“制作视频动画”任务中介绍了解说词配音、制作图片基本属性的简单关键帧动画，以及动画成片的输出和项目文件的保存。</a:t>
            </a:r>
          </a:p>
        </p:txBody>
      </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344295" y="1917000"/>
            <a:ext cx="9557385" cy="3312215"/>
          </a:xfrm>
          <a:prstGeom prst="rect">
            <a:avLst/>
          </a:prstGeom>
          <a:solidFill>
            <a:srgbClr val="83A29D"/>
          </a:solidFill>
          <a:ln w="57150">
            <a:solidFill>
              <a:srgbClr val="A2B9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055370" y="405130"/>
            <a:ext cx="1875790" cy="593970"/>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dirty="0">
                  <a:solidFill>
                    <a:srgbClr val="5B7A79"/>
                  </a:solidFill>
                  <a:latin typeface="方正粗黑宋简体" panose="02000000000000000000" charset="-122"/>
                  <a:ea typeface="方正粗黑宋简体" panose="02000000000000000000" charset="-122"/>
                </a:rPr>
                <a:t> </a:t>
              </a:r>
              <a:r>
                <a:rPr lang="zh-CN" altLang="en-US" sz="2800" dirty="0">
                  <a:solidFill>
                    <a:srgbClr val="5B7A79"/>
                  </a:solidFill>
                  <a:latin typeface="方正粗黑宋简体" panose="02000000000000000000" charset="-122"/>
                  <a:ea typeface="方正粗黑宋简体" panose="02000000000000000000" charset="-122"/>
                </a:rPr>
                <a:t>项目需求</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1764982" y="2486691"/>
            <a:ext cx="8716010" cy="1884618"/>
          </a:xfrm>
          <a:prstGeom prst="rect">
            <a:avLst/>
          </a:prstGeom>
          <a:noFill/>
        </p:spPr>
        <p:txBody>
          <a:bodyPr wrap="square" rtlCol="0" anchor="t">
            <a:spAutoFit/>
          </a:bodyPr>
          <a:lstStyle/>
          <a:p>
            <a:pPr indent="508000" fontAlgn="auto">
              <a:lnSpc>
                <a:spcPct val="150000"/>
              </a:lnSpc>
              <a:extLst>
                <a:ext uri="{35155182-B16C-46BC-9424-99874614C6A1}">
                  <wpsdc:indentchars xmlns:wpsdc="http://www.wps.cn/officeDocument/2017/drawingmlCustomData" xmlns="" val="200" checksum="282533468"/>
                </a:ext>
              </a:extLst>
            </a:pP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为了响应国家号召，大力传承和弘扬中华优秀传统文化，校学生会准备在端午节到来之际组织系列活动对其进行宣传，其中一项内容就是通过动画介绍端午节的由来和习俗。学生会委托小小组织团队制作数字动画，要求将动画的时间控制在 </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2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分钟以内，而且动画应具备一定的趣味性，能吸引观众。</a:t>
            </a:r>
          </a:p>
        </p:txBody>
      </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项目拓展</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圆角矩形 4"/>
          <p:cNvSpPr/>
          <p:nvPr/>
        </p:nvSpPr>
        <p:spPr>
          <a:xfrm>
            <a:off x="2639060" y="2234565"/>
            <a:ext cx="7632065" cy="788035"/>
          </a:xfrm>
          <a:prstGeom prst="roundRect">
            <a:avLst/>
          </a:prstGeom>
          <a:solidFill>
            <a:srgbClr val="22B2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000" dirty="0"/>
              <a:t>制作环保宣传动画</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5400" y="4173220"/>
            <a:ext cx="12217400" cy="2698750"/>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222750" y="1701165"/>
            <a:ext cx="4678680" cy="1861185"/>
          </a:xfrm>
          <a:prstGeom prst="rect">
            <a:avLst/>
          </a:prstGeom>
          <a:noFill/>
        </p:spPr>
        <p:txBody>
          <a:bodyPr wrap="none" rtlCol="0">
            <a:spAutoFit/>
          </a:bodyPr>
          <a:lstStyle/>
          <a:p>
            <a:pPr algn="l"/>
            <a:r>
              <a:rPr lang="zh-CN" altLang="en-US" sz="11500" b="1" spc="300" dirty="0">
                <a:solidFill>
                  <a:srgbClr val="5B7A79"/>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sym typeface="+mn-ea"/>
              </a:rPr>
              <a:t>谢谢！</a:t>
            </a:r>
            <a:endParaRPr lang="zh-CN" altLang="en-US" sz="11500" b="1" spc="300" dirty="0">
              <a:solidFill>
                <a:srgbClr val="5B7A79"/>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cs typeface="Arial" panose="020B0604020202020204" pitchFamily="34" charset="0"/>
              <a:sym typeface="+mn-ea"/>
            </a:endParaRPr>
          </a:p>
        </p:txBody>
      </p:sp>
      <p:sp>
        <p:nvSpPr>
          <p:cNvPr id="16" name="矩形 15"/>
          <p:cNvSpPr/>
          <p:nvPr/>
        </p:nvSpPr>
        <p:spPr>
          <a:xfrm>
            <a:off x="-21590" y="3932555"/>
            <a:ext cx="12223115" cy="180000"/>
          </a:xfrm>
          <a:prstGeom prst="rect">
            <a:avLst/>
          </a:prstGeom>
          <a:solidFill>
            <a:srgbClr val="83A29D"/>
          </a:solidFill>
          <a:ln>
            <a:noFill/>
          </a:ln>
          <a:effectLst>
            <a:outerShdw blurRad="50800" dist="127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descr="理工社logo矢量图-横排黑色"/>
          <p:cNvPicPr>
            <a:picLocks noChangeAspect="1"/>
          </p:cNvPicPr>
          <p:nvPr/>
        </p:nvPicPr>
        <p:blipFill>
          <a:blip r:embed="rId2">
            <a:clrChange>
              <a:clrFrom>
                <a:srgbClr val="FFFFFF">
                  <a:alpha val="100000"/>
                </a:srgbClr>
              </a:clrFrom>
              <a:clrTo>
                <a:srgbClr val="FFFFFF">
                  <a:alpha val="100000"/>
                  <a:alpha val="0"/>
                </a:srgbClr>
              </a:clrTo>
            </a:clrChange>
          </a:blip>
          <a:stretch>
            <a:fillRect/>
          </a:stretch>
        </p:blipFill>
        <p:spPr>
          <a:xfrm>
            <a:off x="335915" y="189230"/>
            <a:ext cx="2760345" cy="44005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541525" y="1258313"/>
            <a:ext cx="7210475" cy="5328726"/>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项目分析</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21"/>
          <p:cNvSpPr txBox="1"/>
          <p:nvPr/>
        </p:nvSpPr>
        <p:spPr>
          <a:xfrm>
            <a:off x="912000" y="1364540"/>
            <a:ext cx="6674921" cy="5116272"/>
          </a:xfrm>
          <a:prstGeom prst="rect">
            <a:avLst/>
          </a:prstGeom>
          <a:noFill/>
        </p:spPr>
        <p:txBody>
          <a:bodyPr wrap="square" rtlCol="0" anchor="t">
            <a:spAutoFit/>
          </a:bodyPr>
          <a:lstStyle/>
          <a:p>
            <a:pPr indent="457200" fontAlgn="auto">
              <a:lnSpc>
                <a:spcPct val="150000"/>
              </a:lnSpc>
              <a:extLst>
                <a:ext uri="{35155182-B16C-46BC-9424-99874614C6A1}">
                  <wpsdc:indentchars xmlns:wpsdc="http://www.wps.cn/officeDocument/2017/drawingmlCustomData" xmlns="" val="200" checksum="282533468"/>
                </a:ext>
              </a:extLst>
            </a:pP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由于需要对端午节做一次基础介绍，内容较多，小小决定采用旁白加二维动画的方式进行制作；在整体风格方面，包括动画形象、背景图片、背景音乐的选择都应当偏向传统；考虑到趣味性，画面元素采用 </a:t>
            </a:r>
            <a:r>
              <a:rPr lang="en-US" altLang="zh-CN" sz="2000" dirty="0">
                <a:solidFill>
                  <a:schemeClr val="bg1"/>
                </a:solidFill>
                <a:latin typeface="微软雅黑" panose="020B0503020204020204" charset="-122"/>
                <a:ea typeface="微软雅黑" panose="020B0503020204020204" charset="-122"/>
                <a:cs typeface="微软雅黑" panose="020B0503020204020204" charset="-122"/>
              </a:rPr>
              <a:t>Q </a:t>
            </a: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版形象和简笔画风格，解说应尽量轻快诙谐。</a:t>
            </a:r>
          </a:p>
          <a:p>
            <a:pPr indent="457200" fontAlgn="auto">
              <a:lnSpc>
                <a:spcPct val="150000"/>
              </a:lnSpc>
              <a:extLst>
                <a:ext uri="{35155182-B16C-46BC-9424-99874614C6A1}">
                  <wpsdc:indentchars xmlns:wpsdc="http://www.wps.cn/officeDocument/2017/drawingmlCustomData" xmlns="" val="200" checksum="282533468"/>
                </a:ext>
              </a:extLst>
            </a:pPr>
            <a:r>
              <a:rPr lang="zh-CN" altLang="en-US" sz="2000" dirty="0">
                <a:solidFill>
                  <a:schemeClr val="bg1"/>
                </a:solidFill>
                <a:latin typeface="微软雅黑" panose="020B0503020204020204" charset="-122"/>
                <a:ea typeface="微软雅黑" panose="020B0503020204020204" charset="-122"/>
                <a:cs typeface="微软雅黑" panose="020B0503020204020204" charset="-122"/>
              </a:rPr>
              <a:t>进行具体制作时，小小根据制作流程，在每个环节安排合适的人员完成对应任务：首先收集素材，编写配音稿，待配音稿确定后编写分镜头脚本；其次，根据脚本完成动画制作；最后，考虑到播放平台的多样性，应当输出一个主流格式的动画成片并交给委托人，由其自行选择平台将成片上传。</a:t>
            </a:r>
          </a:p>
        </p:txBody>
      </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文本框 14"/>
          <p:cNvSpPr txBox="1"/>
          <p:nvPr/>
        </p:nvSpPr>
        <p:spPr>
          <a:xfrm>
            <a:off x="9120000" y="5073528"/>
            <a:ext cx="1198515" cy="422039"/>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dirty="0">
                <a:sym typeface="+mn-lt"/>
              </a:rPr>
              <a:t>项目结构</a:t>
            </a:r>
            <a:endParaRPr lang="zh-CN" altLang="en-US" sz="1800" dirty="0">
              <a:sym typeface="+mn-lt"/>
            </a:endParaRPr>
          </a:p>
        </p:txBody>
      </p:sp>
      <p:graphicFrame>
        <p:nvGraphicFramePr>
          <p:cNvPr id="2" name="图示 1">
            <a:extLst>
              <a:ext uri="{FF2B5EF4-FFF2-40B4-BE49-F238E27FC236}">
                <a16:creationId xmlns:a16="http://schemas.microsoft.com/office/drawing/2014/main" id="{913AB077-9EAF-E6A4-A857-90189C60A08A}"/>
              </a:ext>
            </a:extLst>
          </p:cNvPr>
          <p:cNvGraphicFramePr/>
          <p:nvPr>
            <p:extLst>
              <p:ext uri="{D42A27DB-BD31-4B8C-83A1-F6EECF244321}">
                <p14:modId xmlns:p14="http://schemas.microsoft.com/office/powerpoint/2010/main" val="2015555558"/>
              </p:ext>
            </p:extLst>
          </p:nvPr>
        </p:nvGraphicFramePr>
        <p:xfrm>
          <a:off x="7032000" y="2131661"/>
          <a:ext cx="5159043" cy="33711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up)">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055370" y="405130"/>
            <a:ext cx="1875790" cy="593725"/>
            <a:chOff x="8080" y="524"/>
            <a:chExt cx="2954" cy="935"/>
          </a:xfrm>
        </p:grpSpPr>
        <p:sp>
          <p:nvSpPr>
            <p:cNvPr id="48" name="文本框 47"/>
            <p:cNvSpPr txBox="1"/>
            <p:nvPr/>
          </p:nvSpPr>
          <p:spPr>
            <a:xfrm>
              <a:off x="8080" y="524"/>
              <a:ext cx="2954" cy="822"/>
            </a:xfrm>
            <a:prstGeom prst="rect">
              <a:avLst/>
            </a:prstGeom>
            <a:noFill/>
          </p:spPr>
          <p:txBody>
            <a:bodyPr wrap="square" rtlCol="0">
              <a:spAutoFit/>
            </a:bodyPr>
            <a:lstStyle/>
            <a:p>
              <a:r>
                <a:rPr lang="en-US" altLang="zh-CN" sz="2800">
                  <a:solidFill>
                    <a:srgbClr val="5B7A79"/>
                  </a:solidFill>
                  <a:latin typeface="方正粗黑宋简体" panose="02000000000000000000" charset="-122"/>
                  <a:ea typeface="方正粗黑宋简体" panose="02000000000000000000" charset="-122"/>
                </a:rPr>
                <a:t> </a:t>
              </a:r>
              <a:r>
                <a:rPr lang="zh-CN" altLang="en-US" sz="2800">
                  <a:solidFill>
                    <a:srgbClr val="5B7A79"/>
                  </a:solidFill>
                  <a:latin typeface="方正粗黑宋简体" panose="02000000000000000000" charset="-122"/>
                  <a:ea typeface="方正粗黑宋简体" panose="02000000000000000000" charset="-122"/>
                </a:rPr>
                <a:t>学习目标</a:t>
              </a:r>
            </a:p>
          </p:txBody>
        </p:sp>
        <p:sp>
          <p:nvSpPr>
            <p:cNvPr id="49" name="矩形 48"/>
            <p:cNvSpPr/>
            <p:nvPr/>
          </p:nvSpPr>
          <p:spPr>
            <a:xfrm>
              <a:off x="8466" y="1346"/>
              <a:ext cx="964" cy="113"/>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矩形 25"/>
          <p:cNvSpPr/>
          <p:nvPr userDrawn="1"/>
        </p:nvSpPr>
        <p:spPr>
          <a:xfrm>
            <a:off x="234438" y="172219"/>
            <a:ext cx="532237" cy="499409"/>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26"/>
          <p:cNvSpPr/>
          <p:nvPr userDrawn="1"/>
        </p:nvSpPr>
        <p:spPr>
          <a:xfrm>
            <a:off x="586354" y="503432"/>
            <a:ext cx="360641" cy="338397"/>
          </a:xfrm>
          <a:prstGeom prst="rect">
            <a:avLst/>
          </a:prstGeom>
          <a:solidFill>
            <a:schemeClr val="bg1">
              <a:alpha val="0"/>
            </a:schemeClr>
          </a:solidFill>
          <a:ln w="38100">
            <a:solidFill>
              <a:srgbClr val="5B7A79"/>
            </a:solidFill>
          </a:ln>
          <a:effectLst>
            <a:outerShdw blurRad="241300" dist="317500" dir="5400000" algn="ctr" rotWithShape="0">
              <a:srgbClr val="000000">
                <a:alpha val="91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6" name="组合 5"/>
          <p:cNvGrpSpPr/>
          <p:nvPr/>
        </p:nvGrpSpPr>
        <p:grpSpPr>
          <a:xfrm>
            <a:off x="2064000" y="1989137"/>
            <a:ext cx="7684135" cy="2879725"/>
            <a:chOff x="4227" y="1327"/>
            <a:chExt cx="12101" cy="4535"/>
          </a:xfrm>
        </p:grpSpPr>
        <p:grpSp>
          <p:nvGrpSpPr>
            <p:cNvPr id="2" name="组合 1"/>
            <p:cNvGrpSpPr/>
            <p:nvPr/>
          </p:nvGrpSpPr>
          <p:grpSpPr>
            <a:xfrm>
              <a:off x="4227" y="1327"/>
              <a:ext cx="11669" cy="4535"/>
              <a:chOff x="1787" y="1512"/>
              <a:chExt cx="9907" cy="4535"/>
            </a:xfrm>
          </p:grpSpPr>
          <p:cxnSp>
            <p:nvCxnSpPr>
              <p:cNvPr id="18" name="直接连接符 17"/>
              <p:cNvCxnSpPr/>
              <p:nvPr/>
            </p:nvCxnSpPr>
            <p:spPr>
              <a:xfrm>
                <a:off x="1787" y="1512"/>
                <a:ext cx="9907" cy="0"/>
              </a:xfrm>
              <a:prstGeom prst="line">
                <a:avLst/>
              </a:prstGeom>
              <a:ln w="12700">
                <a:solidFill>
                  <a:srgbClr val="5B7A79"/>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787" y="6047"/>
                <a:ext cx="9907" cy="0"/>
              </a:xfrm>
              <a:prstGeom prst="line">
                <a:avLst/>
              </a:prstGeom>
              <a:ln w="12700">
                <a:solidFill>
                  <a:srgbClr val="5B7A79"/>
                </a:solidFill>
              </a:ln>
            </p:spPr>
            <p:style>
              <a:lnRef idx="1">
                <a:schemeClr val="accent1"/>
              </a:lnRef>
              <a:fillRef idx="0">
                <a:schemeClr val="accent1"/>
              </a:fillRef>
              <a:effectRef idx="0">
                <a:schemeClr val="accent1"/>
              </a:effectRef>
              <a:fontRef idx="minor">
                <a:schemeClr val="tx1"/>
              </a:fontRef>
            </p:style>
          </p:cxnSp>
        </p:grpSp>
        <p:sp>
          <p:nvSpPr>
            <p:cNvPr id="9" name="文本框 7"/>
            <p:cNvSpPr txBox="1">
              <a:spLocks noChangeArrowheads="1"/>
            </p:cNvSpPr>
            <p:nvPr/>
          </p:nvSpPr>
          <p:spPr bwMode="auto">
            <a:xfrm>
              <a:off x="4227" y="1888"/>
              <a:ext cx="12101" cy="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514350">
                <a:defRPr sz="1300">
                  <a:solidFill>
                    <a:schemeClr val="tx1"/>
                  </a:solidFill>
                  <a:latin typeface="Calibri" panose="020F0502020204030204" charset="0"/>
                  <a:ea typeface="宋体" panose="02010600030101010101" pitchFamily="2" charset="-122"/>
                </a:defRPr>
              </a:lvl1pPr>
              <a:lvl2pPr marL="742950" indent="-285750" defTabSz="514350">
                <a:defRPr sz="1300">
                  <a:solidFill>
                    <a:schemeClr val="tx1"/>
                  </a:solidFill>
                  <a:latin typeface="Calibri" panose="020F0502020204030204" charset="0"/>
                  <a:ea typeface="宋体" panose="02010600030101010101" pitchFamily="2" charset="-122"/>
                </a:defRPr>
              </a:lvl2pPr>
              <a:lvl3pPr marL="1143000" indent="-228600" defTabSz="514350">
                <a:defRPr sz="1300">
                  <a:solidFill>
                    <a:schemeClr val="tx1"/>
                  </a:solidFill>
                  <a:latin typeface="Calibri" panose="020F0502020204030204" charset="0"/>
                  <a:ea typeface="宋体" panose="02010600030101010101" pitchFamily="2" charset="-122"/>
                </a:defRPr>
              </a:lvl3pPr>
              <a:lvl4pPr marL="1600200" indent="-228600" defTabSz="514350">
                <a:defRPr sz="1300">
                  <a:solidFill>
                    <a:schemeClr val="tx1"/>
                  </a:solidFill>
                  <a:latin typeface="Calibri" panose="020F0502020204030204" charset="0"/>
                  <a:ea typeface="宋体" panose="02010600030101010101" pitchFamily="2" charset="-122"/>
                </a:defRPr>
              </a:lvl4pPr>
              <a:lvl5pPr marL="2057400" indent="-228600" defTabSz="514350">
                <a:defRPr sz="1300">
                  <a:solidFill>
                    <a:schemeClr val="tx1"/>
                  </a:solidFill>
                  <a:latin typeface="Calibri" panose="020F050202020403020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charset="0"/>
                  <a:ea typeface="宋体" panose="02010600030101010101" pitchFamily="2" charset="-122"/>
                </a:defRPr>
              </a:lvl9pPr>
            </a:lstStyle>
            <a:p>
              <a:pPr algn="l" hangingPunct="0">
                <a:buFontTx/>
                <a:buNone/>
              </a:pPr>
              <a:r>
                <a:rPr lang="en-US" altLang="zh-CN" sz="20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a:t>
              </a:r>
              <a:r>
                <a:rPr lang="zh-CN" altLang="en-US" sz="20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能分析运动的特征，根据制作要求编写分镜头脚本。</a:t>
              </a:r>
              <a:endParaRPr lang="en-US" altLang="zh-CN" sz="20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l" hangingPunct="0">
                <a:buFontTx/>
                <a:buNone/>
              </a:pPr>
              <a:endParaRPr lang="zh-CN" altLang="en-US" sz="20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l" hangingPunct="0">
                <a:buFontTx/>
                <a:buNone/>
              </a:pPr>
              <a:r>
                <a:rPr lang="en-US" altLang="zh-CN" sz="20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a:t>
              </a:r>
              <a:r>
                <a:rPr lang="zh-CN" altLang="en-US" sz="20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了解关键帧动画的原理，能制作简单的关键帧动画。</a:t>
              </a:r>
              <a:endParaRPr lang="en-US" altLang="zh-CN" sz="20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l" hangingPunct="0">
                <a:buFontTx/>
                <a:buNone/>
              </a:pPr>
              <a:endParaRPr lang="zh-CN" altLang="en-US" sz="20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l" hangingPunct="0">
                <a:buFontTx/>
                <a:buNone/>
              </a:pPr>
              <a:r>
                <a:rPr lang="en-US" altLang="zh-CN" sz="20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a:t>
              </a:r>
              <a:r>
                <a:rPr lang="zh-CN" altLang="en-US" sz="20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能根据脚本设计动画效果，准确表现主题。</a:t>
              </a:r>
              <a:endParaRPr lang="en-US" altLang="zh-CN" sz="20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l" hangingPunct="0">
                <a:buFontTx/>
                <a:buNone/>
              </a:pPr>
              <a:endParaRPr lang="zh-CN" altLang="en-US" sz="20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a:p>
              <a:pPr algn="l" hangingPunct="0">
                <a:buFontTx/>
                <a:buNone/>
              </a:pPr>
              <a:r>
                <a:rPr lang="en-US" altLang="zh-CN" sz="20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 </a:t>
              </a:r>
              <a:r>
                <a:rPr lang="zh-CN" altLang="en-US" sz="2000" kern="0" noProof="1">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能按播放要求输出动画视频。</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36" fill="hold" grpId="0" nodeType="click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p:cTn id="15" dur="500" fill="hold"/>
                                        <p:tgtEl>
                                          <p:spTgt spid="27"/>
                                        </p:tgtEl>
                                        <p:attrNameLst>
                                          <p:attrName>ppt_w</p:attrName>
                                        </p:attrNameLst>
                                      </p:cBhvr>
                                      <p:tavLst>
                                        <p:tav tm="0">
                                          <p:val>
                                            <p:strVal val="(6*min(max(#ppt_w*#ppt_h,.3),1)-7.4)/-.7*#ppt_w"/>
                                          </p:val>
                                        </p:tav>
                                        <p:tav tm="100000">
                                          <p:val>
                                            <p:strVal val="#ppt_w"/>
                                          </p:val>
                                        </p:tav>
                                      </p:tavLst>
                                    </p:anim>
                                    <p:anim calcmode="lin" valueType="num">
                                      <p:cBhvr>
                                        <p:cTn id="16" dur="500" fill="hold"/>
                                        <p:tgtEl>
                                          <p:spTgt spid="27"/>
                                        </p:tgtEl>
                                        <p:attrNameLst>
                                          <p:attrName>ppt_h</p:attrName>
                                        </p:attrNameLst>
                                      </p:cBhvr>
                                      <p:tavLst>
                                        <p:tav tm="0">
                                          <p:val>
                                            <p:strVal val="(6*min(max(#ppt_w*#ppt_h,.3),1)-7.4)/-.7*#ppt_h"/>
                                          </p:val>
                                        </p:tav>
                                        <p:tav tm="100000">
                                          <p:val>
                                            <p:strVal val="#ppt_h"/>
                                          </p:val>
                                        </p:tav>
                                      </p:tavLst>
                                    </p:anim>
                                    <p:anim calcmode="lin" valueType="num">
                                      <p:cBhvr>
                                        <p:cTn id="17" dur="500" fill="hold"/>
                                        <p:tgtEl>
                                          <p:spTgt spid="27"/>
                                        </p:tgtEl>
                                        <p:attrNameLst>
                                          <p:attrName>ppt_x</p:attrName>
                                        </p:attrNameLst>
                                      </p:cBhvr>
                                      <p:tavLst>
                                        <p:tav tm="0">
                                          <p:val>
                                            <p:fltVal val="0.5"/>
                                          </p:val>
                                        </p:tav>
                                        <p:tav tm="100000">
                                          <p:val>
                                            <p:strVal val="#ppt_x"/>
                                          </p:val>
                                        </p:tav>
                                      </p:tavLst>
                                    </p:anim>
                                    <p:anim calcmode="lin" valueType="num">
                                      <p:cBhvr>
                                        <p:cTn id="18" dur="500" fill="hold"/>
                                        <p:tgtEl>
                                          <p:spTgt spid="27"/>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27"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5400000">
            <a:off x="523240" y="2117090"/>
            <a:ext cx="6857365" cy="2624455"/>
          </a:xfrm>
          <a:prstGeom prst="rect">
            <a:avLst/>
          </a:prstGeom>
          <a:solidFill>
            <a:srgbClr val="5B7A7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5664200" y="2205355"/>
            <a:ext cx="6047800" cy="707886"/>
          </a:xfrm>
          <a:prstGeom prst="rect">
            <a:avLst/>
          </a:prstGeom>
          <a:noFill/>
        </p:spPr>
        <p:txBody>
          <a:bodyPr wrap="square" rtlCol="0">
            <a:spAutoFit/>
          </a:bodyPr>
          <a:lstStyle/>
          <a:p>
            <a:pPr algn="dist"/>
            <a:r>
              <a:rPr lang="zh-CN" altLang="en-US" sz="4000" b="1" dirty="0">
                <a:solidFill>
                  <a:srgbClr val="F65738"/>
                </a:solidFill>
                <a:latin typeface="微软雅黑" panose="020B0503020204020204" charset="-122"/>
                <a:ea typeface="微软雅黑" panose="020B0503020204020204" charset="-122"/>
                <a:cs typeface="微软雅黑" panose="020B0503020204020204" charset="-122"/>
              </a:rPr>
              <a:t>编写脚本</a:t>
            </a:r>
          </a:p>
        </p:txBody>
      </p:sp>
      <p:grpSp>
        <p:nvGrpSpPr>
          <p:cNvPr id="16" name="组合 15"/>
          <p:cNvGrpSpPr/>
          <p:nvPr/>
        </p:nvGrpSpPr>
        <p:grpSpPr>
          <a:xfrm>
            <a:off x="6167755" y="3213100"/>
            <a:ext cx="4665980" cy="1954530"/>
            <a:chOff x="9713" y="5060"/>
            <a:chExt cx="7348" cy="3078"/>
          </a:xfrm>
        </p:grpSpPr>
        <p:sp>
          <p:nvSpPr>
            <p:cNvPr id="27" name="文本框 26"/>
            <p:cNvSpPr txBox="1"/>
            <p:nvPr/>
          </p:nvSpPr>
          <p:spPr>
            <a:xfrm>
              <a:off x="10054" y="5060"/>
              <a:ext cx="7007" cy="3078"/>
            </a:xfrm>
            <a:prstGeom prst="rect">
              <a:avLst/>
            </a:prstGeom>
            <a:noFill/>
          </p:spPr>
          <p:txBody>
            <a:bodyPr wrap="square" rtlCol="0">
              <a:spAutoFit/>
            </a:bodyPr>
            <a:lstStyle/>
            <a:p>
              <a:pPr algn="l" fontAlgn="auto">
                <a:lnSpc>
                  <a:spcPct val="150000"/>
                </a:lnSpc>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任务描述</a:t>
              </a:r>
            </a:p>
            <a:p>
              <a:pPr algn="l" fontAlgn="auto">
                <a:lnSpc>
                  <a:spcPct val="150000"/>
                </a:lnSpc>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任务分析</a:t>
              </a:r>
            </a:p>
            <a:p>
              <a:pPr algn="l" fontAlgn="auto">
                <a:lnSpc>
                  <a:spcPct val="150000"/>
                </a:lnSpc>
                <a:buClrTx/>
                <a:buSzTx/>
                <a:buFontTx/>
              </a:pPr>
              <a:r>
                <a:rPr lang="zh-CN" altLang="en-US" sz="2800" dirty="0">
                  <a:solidFill>
                    <a:srgbClr val="5B7A79"/>
                  </a:solidFill>
                  <a:latin typeface="Arial" panose="020B0604020202020204" pitchFamily="34" charset="0"/>
                  <a:ea typeface="思源黑体 CN Normal" panose="020B0400000000000000" charset="-122"/>
                  <a:cs typeface="Arial" panose="020B0604020202020204" pitchFamily="34" charset="0"/>
                </a:rPr>
                <a:t>任务实施</a:t>
              </a:r>
            </a:p>
          </p:txBody>
        </p:sp>
        <p:sp>
          <p:nvSpPr>
            <p:cNvPr id="9" name="椭圆 8"/>
            <p:cNvSpPr/>
            <p:nvPr/>
          </p:nvSpPr>
          <p:spPr>
            <a:xfrm>
              <a:off x="9713" y="562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9713" y="6647"/>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9713" y="7668"/>
              <a:ext cx="262" cy="262"/>
            </a:xfrm>
            <a:prstGeom prst="ellipse">
              <a:avLst/>
            </a:prstGeom>
            <a:solidFill>
              <a:srgbClr val="539E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 name="文本框 2"/>
          <p:cNvSpPr txBox="1"/>
          <p:nvPr/>
        </p:nvSpPr>
        <p:spPr>
          <a:xfrm>
            <a:off x="3792220" y="1772920"/>
            <a:ext cx="471805" cy="2306955"/>
          </a:xfrm>
          <a:prstGeom prst="rect">
            <a:avLst/>
          </a:prstGeom>
          <a:noFill/>
        </p:spPr>
        <p:txBody>
          <a:bodyPr wrap="square" rtlCol="0" anchor="t">
            <a:spAutoFit/>
          </a:bodyPr>
          <a:lstStyle/>
          <a:p>
            <a:pPr algn="dist"/>
            <a:r>
              <a:rPr lang="zh-CN" altLang="en-US" sz="4800" b="1">
                <a:solidFill>
                  <a:schemeClr val="bg1"/>
                </a:solidFill>
                <a:latin typeface="微软雅黑" panose="020B0503020204020204" charset="-122"/>
                <a:ea typeface="微软雅黑" panose="020B0503020204020204" charset="-122"/>
                <a:cs typeface="微软雅黑" panose="020B0503020204020204" charset="-122"/>
                <a:sym typeface="+mn-ea"/>
              </a:rPr>
              <a:t>任务1</a:t>
            </a:r>
          </a:p>
        </p:txBody>
      </p:sp>
      <p:grpSp>
        <p:nvGrpSpPr>
          <p:cNvPr id="11" name="组合 10"/>
          <p:cNvGrpSpPr/>
          <p:nvPr/>
        </p:nvGrpSpPr>
        <p:grpSpPr>
          <a:xfrm>
            <a:off x="3545840" y="1465580"/>
            <a:ext cx="1034415" cy="2755265"/>
            <a:chOff x="5584" y="2308"/>
            <a:chExt cx="1629" cy="4339"/>
          </a:xfrm>
        </p:grpSpPr>
        <p:cxnSp>
          <p:nvCxnSpPr>
            <p:cNvPr id="6" name="直接连接符 5"/>
            <p:cNvCxnSpPr/>
            <p:nvPr/>
          </p:nvCxnSpPr>
          <p:spPr>
            <a:xfrm flipH="1">
              <a:off x="5614" y="5967"/>
              <a:ext cx="6" cy="68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584" y="6647"/>
              <a:ext cx="604"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543" y="2338"/>
              <a:ext cx="670" cy="0"/>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7194" y="2308"/>
              <a:ext cx="0" cy="574"/>
            </a:xfrm>
            <a:prstGeom prst="line">
              <a:avLst/>
            </a:prstGeom>
            <a:ln w="38100">
              <a:solidFill>
                <a:srgbClr val="FFC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1624647" y="2493000"/>
            <a:ext cx="8942705" cy="243754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1916429" y="2698540"/>
            <a:ext cx="8359140" cy="1884618"/>
          </a:xfrm>
          <a:prstGeom prst="rect">
            <a:avLst/>
          </a:prstGeom>
          <a:noFill/>
        </p:spPr>
        <p:txBody>
          <a:bodyPr wrap="square" rtlCol="0" anchor="t">
            <a:spAutoFit/>
          </a:bodyPr>
          <a:lstStyle/>
          <a:p>
            <a:pPr indent="508000" fontAlgn="auto">
              <a:lnSpc>
                <a:spcPct val="150000"/>
              </a:lnSpc>
              <a:extLst>
                <a:ext uri="{35155182-B16C-46BC-9424-99874614C6A1}">
                  <wpsdc:indentchars xmlns="" xmlns:wpsdc="http://www.wps.cn/officeDocument/2017/drawingmlCustomData" val="200" checksum="282533468"/>
                </a:ext>
              </a:extLst>
            </a:pP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按照制作流程，小小首先要收集端午节的相关资料，包括文字、图片、视频和音乐。这些资料一方面作为动画制作的素材，另一方面用于编写配音稿。配音稿需要交委托人审核，待确定内容无误后根据配音稿编写分镜头脚本，以完成前期准备工作。</a:t>
            </a:r>
          </a:p>
        </p:txBody>
      </p:sp>
      <p:grpSp>
        <p:nvGrpSpPr>
          <p:cNvPr id="12" name="组合 11"/>
          <p:cNvGrpSpPr/>
          <p:nvPr/>
        </p:nvGrpSpPr>
        <p:grpSpPr>
          <a:xfrm>
            <a:off x="0" y="-26670"/>
            <a:ext cx="12204065" cy="904875"/>
            <a:chOff x="0" y="-42"/>
            <a:chExt cx="19219" cy="1425"/>
          </a:xfrm>
        </p:grpSpPr>
        <p:sp>
          <p:nvSpPr>
            <p:cNvPr id="10" name="矩形 9"/>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302" y="184"/>
              <a:ext cx="1304" cy="1199"/>
              <a:chOff x="756" y="1232"/>
              <a:chExt cx="1304" cy="1199"/>
            </a:xfrm>
          </p:grpSpPr>
          <p:sp>
            <p:nvSpPr>
              <p:cNvPr id="3" name="矩形 2"/>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 name="文本框 4"/>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任务描述</a:t>
              </a:r>
            </a:p>
          </p:txBody>
        </p:sp>
        <p:sp>
          <p:nvSpPr>
            <p:cNvPr id="9" name="矩形 8"/>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14103" y="161"/>
              <a:ext cx="3987" cy="727"/>
            </a:xfrm>
            <a:prstGeom prst="rect">
              <a:avLst/>
            </a:prstGeom>
            <a:noFill/>
          </p:spPr>
          <p:txBody>
            <a:bodyPr wrap="none" rtlCol="0" anchor="t">
              <a:spAutoFit/>
            </a:bodyPr>
            <a:lstStyle/>
            <a:p>
              <a:pPr algn="l"/>
              <a:r>
                <a:rPr lang="zh-CN" altLang="en-US" sz="2400" b="1" dirty="0">
                  <a:solidFill>
                    <a:srgbClr val="FFFF00"/>
                  </a:solidFill>
                  <a:sym typeface="+mn-ea"/>
                </a:rPr>
                <a:t>任务1     编写脚本</a:t>
              </a:r>
            </a:p>
          </p:txBody>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圆角矩形 105"/>
          <p:cNvSpPr/>
          <p:nvPr/>
        </p:nvSpPr>
        <p:spPr>
          <a:xfrm>
            <a:off x="1200000" y="1076402"/>
            <a:ext cx="10043555" cy="3555110"/>
          </a:xfrm>
          <a:prstGeom prst="roundRect">
            <a:avLst/>
          </a:prstGeom>
          <a:solidFill>
            <a:srgbClr val="83A29D"/>
          </a:solidFill>
          <a:ln w="25400" cap="flat" cmpd="sng" algn="ctr">
            <a:noFill/>
            <a:prstDash val="solid"/>
          </a:ln>
          <a:effectLst>
            <a:outerShdw blurRad="215900" dist="152400" dir="2700000" algn="tl" rotWithShape="0">
              <a:prstClr val="black">
                <a:alpha val="18000"/>
              </a:prstClr>
            </a:outerShdw>
          </a:effectLst>
        </p:spPr>
        <p:txBody>
          <a:bodyPr lIns="68589" tIns="34295" rIns="68589" bIns="34295"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charset="-122"/>
              <a:ea typeface="微软雅黑" panose="020B0503020204020204" charset="-122"/>
            </a:endParaRPr>
          </a:p>
        </p:txBody>
      </p:sp>
      <p:sp>
        <p:nvSpPr>
          <p:cNvPr id="8" name="文本框 7"/>
          <p:cNvSpPr txBox="1"/>
          <p:nvPr/>
        </p:nvSpPr>
        <p:spPr>
          <a:xfrm>
            <a:off x="1639644" y="1201958"/>
            <a:ext cx="9189540" cy="3269613"/>
          </a:xfrm>
          <a:prstGeom prst="rect">
            <a:avLst/>
          </a:prstGeom>
          <a:noFill/>
        </p:spPr>
        <p:txBody>
          <a:bodyPr wrap="square" rtlCol="0" anchor="t">
            <a:spAutoFit/>
          </a:bodyPr>
          <a:lstStyle/>
          <a:p>
            <a:pPr indent="508000" fontAlgn="auto">
              <a:lnSpc>
                <a:spcPct val="150000"/>
              </a:lnSpc>
              <a:extLst>
                <a:ext uri="{35155182-B16C-46BC-9424-99874614C6A1}">
                  <wpsdc:indentchars xmlns="" xmlns:wpsdc="http://www.wps.cn/officeDocument/2017/drawingmlCustomData" val="200" checksum="282533468"/>
                </a:ext>
              </a:extLst>
            </a:pP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动画形象的设计对于目前的团队而言难度较大，于是团队决定直接从网络上收集各种关于端午节的卡通图片作为后期制作的素材，同时，收集整理文字资料，了解端午节相关知识，写出配音稿。配音稿决定了整个动画的基调，应当确保内容准确完整，语言优美、风趣、文雅。完成后的配音稿应交委托人审核，根据反馈的意见修改调整。</a:t>
            </a:r>
          </a:p>
          <a:p>
            <a:pPr indent="508000" fontAlgn="auto">
              <a:lnSpc>
                <a:spcPct val="150000"/>
              </a:lnSpc>
              <a:extLst>
                <a:ext uri="{35155182-B16C-46BC-9424-99874614C6A1}">
                  <wpsdc:indentchars xmlns="" xmlns:wpsdc="http://www.wps.cn/officeDocument/2017/drawingmlCustomData" val="200" checksum="282533468"/>
                </a:ext>
              </a:extLst>
            </a:pPr>
            <a:r>
              <a:rPr lang="zh-CN" altLang="en-US" sz="2000" kern="0" dirty="0">
                <a:solidFill>
                  <a:schemeClr val="bg1"/>
                </a:solidFill>
                <a:latin typeface="微软雅黑" panose="020B0503020204020204" charset="-122"/>
                <a:ea typeface="微软雅黑" panose="020B0503020204020204" charset="-122"/>
                <a:cs typeface="微软雅黑" panose="020B0503020204020204" charset="-122"/>
              </a:rPr>
              <a:t>完成配音稿后，就可以编写分镜头脚本，规划每个镜头的画面要素、动画效果、背景音乐等，以此为依据完成后期制作。</a:t>
            </a:r>
          </a:p>
        </p:txBody>
      </p:sp>
      <p:sp>
        <p:nvSpPr>
          <p:cNvPr id="25" name="文本框 24"/>
          <p:cNvSpPr txBox="1"/>
          <p:nvPr/>
        </p:nvSpPr>
        <p:spPr>
          <a:xfrm>
            <a:off x="5160000" y="6071647"/>
            <a:ext cx="1637030" cy="422039"/>
          </a:xfrm>
          <a:prstGeom prst="rect">
            <a:avLst/>
          </a:prstGeom>
          <a:noFill/>
        </p:spPr>
        <p:txBody>
          <a:bodyPr wrap="square" rtlCol="0">
            <a:spAutoFit/>
          </a:bodyPr>
          <a:lstStyle/>
          <a:p>
            <a:pPr indent="0">
              <a:lnSpc>
                <a:spcPct val="130000"/>
              </a:lnSpc>
              <a:buFont typeface="Wingdings" panose="05000000000000000000" pitchFamily="2" charset="2"/>
              <a:buNone/>
            </a:pPr>
            <a:r>
              <a:rPr lang="zh-CN" altLang="en-US" sz="1800" dirty="0">
                <a:sym typeface="+mn-lt"/>
              </a:rPr>
              <a:t>任务路线</a:t>
            </a:r>
          </a:p>
        </p:txBody>
      </p:sp>
      <p:grpSp>
        <p:nvGrpSpPr>
          <p:cNvPr id="32" name="组合 31"/>
          <p:cNvGrpSpPr/>
          <p:nvPr/>
        </p:nvGrpSpPr>
        <p:grpSpPr>
          <a:xfrm>
            <a:off x="0" y="-26670"/>
            <a:ext cx="12204065" cy="904875"/>
            <a:chOff x="0" y="-42"/>
            <a:chExt cx="19219" cy="1425"/>
          </a:xfrm>
        </p:grpSpPr>
        <p:sp>
          <p:nvSpPr>
            <p:cNvPr id="33" name="矩形 32"/>
            <p:cNvSpPr/>
            <p:nvPr/>
          </p:nvSpPr>
          <p:spPr>
            <a:xfrm>
              <a:off x="0" y="-42"/>
              <a:ext cx="19212" cy="992"/>
            </a:xfrm>
            <a:prstGeom prst="rect">
              <a:avLst/>
            </a:prstGeom>
            <a:solidFill>
              <a:srgbClr val="5B7A7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02" y="184"/>
              <a:ext cx="1304" cy="1199"/>
              <a:chOff x="756" y="1232"/>
              <a:chExt cx="1304" cy="1199"/>
            </a:xfrm>
          </p:grpSpPr>
          <p:sp>
            <p:nvSpPr>
              <p:cNvPr id="36" name="矩形 35"/>
              <p:cNvSpPr/>
              <p:nvPr/>
            </p:nvSpPr>
            <p:spPr>
              <a:xfrm>
                <a:off x="756" y="1545"/>
                <a:ext cx="886" cy="886"/>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1323" y="1232"/>
                <a:ext cx="652" cy="652"/>
              </a:xfrm>
              <a:prstGeom prst="rect">
                <a:avLst/>
              </a:prstGeom>
              <a:solidFill>
                <a:srgbClr val="FFD966">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776" y="1998"/>
                <a:ext cx="285" cy="285"/>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p:cNvSpPr txBox="1"/>
            <p:nvPr/>
          </p:nvSpPr>
          <p:spPr>
            <a:xfrm>
              <a:off x="2116" y="43"/>
              <a:ext cx="2809" cy="822"/>
            </a:xfrm>
            <a:prstGeom prst="rect">
              <a:avLst/>
            </a:prstGeom>
            <a:noFill/>
          </p:spPr>
          <p:txBody>
            <a:bodyPr wrap="square" rtlCol="0">
              <a:spAutoFit/>
            </a:bodyPr>
            <a:lstStyle/>
            <a:p>
              <a:pPr algn="dist"/>
              <a:r>
                <a:rPr lang="zh-CN" altLang="en-US" sz="2800" b="1">
                  <a:solidFill>
                    <a:schemeClr val="bg1"/>
                  </a:solidFill>
                  <a:latin typeface="微软雅黑" panose="020B0503020204020204" charset="-122"/>
                  <a:ea typeface="微软雅黑" panose="020B0503020204020204" charset="-122"/>
                  <a:cs typeface="微软雅黑" panose="020B0503020204020204" charset="-122"/>
                </a:rPr>
                <a:t>任务分析</a:t>
              </a:r>
            </a:p>
          </p:txBody>
        </p:sp>
        <p:sp>
          <p:nvSpPr>
            <p:cNvPr id="40" name="矩形 39"/>
            <p:cNvSpPr/>
            <p:nvPr/>
          </p:nvSpPr>
          <p:spPr>
            <a:xfrm>
              <a:off x="1741" y="1032"/>
              <a:ext cx="17478" cy="120"/>
            </a:xfrm>
            <a:prstGeom prst="rect">
              <a:avLst/>
            </a:prstGeom>
            <a:solidFill>
              <a:srgbClr val="ABC0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4"/>
          <p:cNvGrpSpPr/>
          <p:nvPr/>
        </p:nvGrpSpPr>
        <p:grpSpPr>
          <a:xfrm>
            <a:off x="977232" y="5005591"/>
            <a:ext cx="7632892" cy="782333"/>
            <a:chOff x="1927" y="5453"/>
            <a:chExt cx="10221" cy="794"/>
          </a:xfrm>
        </p:grpSpPr>
        <p:grpSp>
          <p:nvGrpSpPr>
            <p:cNvPr id="2" name="组合 1"/>
            <p:cNvGrpSpPr/>
            <p:nvPr/>
          </p:nvGrpSpPr>
          <p:grpSpPr>
            <a:xfrm>
              <a:off x="6262" y="5474"/>
              <a:ext cx="2180" cy="773"/>
              <a:chOff x="6511" y="3080"/>
              <a:chExt cx="2180" cy="773"/>
            </a:xfrm>
          </p:grpSpPr>
          <p:sp>
            <p:nvSpPr>
              <p:cNvPr id="3" name="任意多边形 6"/>
              <p:cNvSpPr/>
              <p:nvPr userDrawn="1"/>
            </p:nvSpPr>
            <p:spPr>
              <a:xfrm>
                <a:off x="6527" y="3084"/>
                <a:ext cx="2083" cy="76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4" name="标题 1"/>
              <p:cNvSpPr>
                <a:spLocks noGrp="1"/>
              </p:cNvSpPr>
              <p:nvPr/>
            </p:nvSpPr>
            <p:spPr>
              <a:xfrm>
                <a:off x="6511" y="3080"/>
                <a:ext cx="2180" cy="710"/>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b="0" kern="0" spc="100" dirty="0">
                    <a:solidFill>
                      <a:schemeClr val="bg1"/>
                    </a:solidFill>
                    <a:uFillTx/>
                    <a:cs typeface="Noto Sans S Chinese Medium" panose="020B0600000000000000" charset="-122"/>
                    <a:sym typeface="+mn-ea"/>
                  </a:rPr>
                  <a:t>委托人审稿</a:t>
                </a:r>
              </a:p>
            </p:txBody>
          </p:sp>
        </p:gr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3" y="5522"/>
              <a:ext cx="968" cy="694"/>
            </a:xfrm>
            <a:prstGeom prst="rect">
              <a:avLst/>
            </a:prstGeom>
          </p:spPr>
        </p:pic>
        <p:grpSp>
          <p:nvGrpSpPr>
            <p:cNvPr id="7" name="组合 6"/>
            <p:cNvGrpSpPr/>
            <p:nvPr/>
          </p:nvGrpSpPr>
          <p:grpSpPr>
            <a:xfrm>
              <a:off x="9860" y="5453"/>
              <a:ext cx="2288" cy="763"/>
              <a:chOff x="1394" y="3232"/>
              <a:chExt cx="2522" cy="844"/>
            </a:xfrm>
          </p:grpSpPr>
          <p:sp>
            <p:nvSpPr>
              <p:cNvPr id="11" name="任意多边形 6"/>
              <p:cNvSpPr/>
              <p:nvPr/>
            </p:nvSpPr>
            <p:spPr>
              <a:xfrm>
                <a:off x="1394" y="3232"/>
                <a:ext cx="2403" cy="84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12" name="标题 1"/>
              <p:cNvSpPr>
                <a:spLocks noGrp="1"/>
              </p:cNvSpPr>
              <p:nvPr/>
            </p:nvSpPr>
            <p:spPr>
              <a:xfrm>
                <a:off x="1483" y="3285"/>
                <a:ext cx="2433" cy="766"/>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b="0" kern="0" spc="100" dirty="0">
                    <a:solidFill>
                      <a:schemeClr val="bg1"/>
                    </a:solidFill>
                    <a:uFillTx/>
                    <a:cs typeface="Noto Sans S Chinese Medium" panose="020B0600000000000000" charset="-122"/>
                    <a:sym typeface="+mn-ea"/>
                  </a:rPr>
                  <a:t>修改配音稿</a:t>
                </a:r>
              </a:p>
            </p:txBody>
          </p:sp>
        </p:grpSp>
        <p:grpSp>
          <p:nvGrpSpPr>
            <p:cNvPr id="14" name="组合 13"/>
            <p:cNvGrpSpPr/>
            <p:nvPr/>
          </p:nvGrpSpPr>
          <p:grpSpPr>
            <a:xfrm>
              <a:off x="1927" y="5474"/>
              <a:ext cx="3108" cy="762"/>
              <a:chOff x="4057" y="3276"/>
              <a:chExt cx="4136" cy="844"/>
            </a:xfrm>
          </p:grpSpPr>
          <p:sp>
            <p:nvSpPr>
              <p:cNvPr id="15" name="任意多边形 6"/>
              <p:cNvSpPr/>
              <p:nvPr userDrawn="1"/>
            </p:nvSpPr>
            <p:spPr>
              <a:xfrm>
                <a:off x="4057" y="3276"/>
                <a:ext cx="4136" cy="84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sp>
            <p:nvSpPr>
              <p:cNvPr id="21" name="标题 1"/>
              <p:cNvSpPr>
                <a:spLocks noGrp="1"/>
              </p:cNvSpPr>
              <p:nvPr/>
            </p:nvSpPr>
            <p:spPr>
              <a:xfrm>
                <a:off x="4062" y="3330"/>
                <a:ext cx="4090" cy="680"/>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b="0" kern="0" spc="100" dirty="0">
                    <a:solidFill>
                      <a:schemeClr val="bg1"/>
                    </a:solidFill>
                    <a:uFillTx/>
                    <a:cs typeface="Noto Sans S Chinese Medium" panose="020B0600000000000000" charset="-122"/>
                    <a:sym typeface="+mn-ea"/>
                  </a:rPr>
                  <a:t>收集资料、编写配音稿</a:t>
                </a:r>
              </a:p>
            </p:txBody>
          </p:sp>
        </p:grpSp>
        <p:pic>
          <p:nvPicPr>
            <p:cNvPr id="26" name="图片 2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7" y="5508"/>
              <a:ext cx="968" cy="694"/>
            </a:xfrm>
            <a:prstGeom prst="rect">
              <a:avLst/>
            </a:prstGeom>
          </p:spPr>
        </p:pic>
      </p:grpSp>
      <p:sp>
        <p:nvSpPr>
          <p:cNvPr id="28" name="文本框 27">
            <a:extLst>
              <a:ext uri="{FF2B5EF4-FFF2-40B4-BE49-F238E27FC236}">
                <a16:creationId xmlns:a16="http://schemas.microsoft.com/office/drawing/2014/main" id="{C0B418BF-3A02-0CF2-046F-62675AD47F49}"/>
              </a:ext>
            </a:extLst>
          </p:cNvPr>
          <p:cNvSpPr txBox="1"/>
          <p:nvPr/>
        </p:nvSpPr>
        <p:spPr>
          <a:xfrm>
            <a:off x="8955405" y="102235"/>
            <a:ext cx="2531745" cy="461645"/>
          </a:xfrm>
          <a:prstGeom prst="rect">
            <a:avLst/>
          </a:prstGeom>
          <a:noFill/>
        </p:spPr>
        <p:txBody>
          <a:bodyPr wrap="none" rtlCol="0" anchor="t">
            <a:spAutoFit/>
          </a:bodyPr>
          <a:lstStyle/>
          <a:p>
            <a:pPr algn="l"/>
            <a:r>
              <a:rPr lang="zh-CN" altLang="en-US" sz="2400" b="1" dirty="0">
                <a:solidFill>
                  <a:srgbClr val="FFFF00"/>
                </a:solidFill>
                <a:sym typeface="+mn-ea"/>
              </a:rPr>
              <a:t>任务1     编写脚本</a:t>
            </a:r>
          </a:p>
        </p:txBody>
      </p:sp>
      <p:sp>
        <p:nvSpPr>
          <p:cNvPr id="29" name="任意多边形 6">
            <a:extLst>
              <a:ext uri="{FF2B5EF4-FFF2-40B4-BE49-F238E27FC236}">
                <a16:creationId xmlns:a16="http://schemas.microsoft.com/office/drawing/2014/main" id="{5D29FD5C-4F2F-DF20-B944-09D8864ED0F0}"/>
              </a:ext>
            </a:extLst>
          </p:cNvPr>
          <p:cNvSpPr/>
          <p:nvPr/>
        </p:nvSpPr>
        <p:spPr>
          <a:xfrm>
            <a:off x="9583939" y="5006579"/>
            <a:ext cx="1628023" cy="75178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ndParaRPr>
          </a:p>
        </p:txBody>
      </p:sp>
      <p:pic>
        <p:nvPicPr>
          <p:cNvPr id="30" name="图片 29">
            <a:extLst>
              <a:ext uri="{FF2B5EF4-FFF2-40B4-BE49-F238E27FC236}">
                <a16:creationId xmlns:a16="http://schemas.microsoft.com/office/drawing/2014/main" id="{34FE7E3A-7364-EB8E-0B10-A12C4369F2E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93025" y="5060771"/>
            <a:ext cx="722888" cy="683802"/>
          </a:xfrm>
          <a:prstGeom prst="rect">
            <a:avLst/>
          </a:prstGeom>
        </p:spPr>
      </p:pic>
      <p:sp>
        <p:nvSpPr>
          <p:cNvPr id="31" name="标题 1">
            <a:extLst>
              <a:ext uri="{FF2B5EF4-FFF2-40B4-BE49-F238E27FC236}">
                <a16:creationId xmlns:a16="http://schemas.microsoft.com/office/drawing/2014/main" id="{B28120DE-4FC6-82A6-3224-FF4FB350DA5E}"/>
              </a:ext>
            </a:extLst>
          </p:cNvPr>
          <p:cNvSpPr>
            <a:spLocks noGrp="1"/>
          </p:cNvSpPr>
          <p:nvPr/>
        </p:nvSpPr>
        <p:spPr>
          <a:xfrm>
            <a:off x="9575732" y="5001795"/>
            <a:ext cx="1627992" cy="699568"/>
          </a:xfrm>
          <a:prstGeom prst="rect">
            <a:avLst/>
          </a:prstGeom>
        </p:spPr>
        <p:txBody>
          <a:bodyPr vert="horz" lIns="91440" tIns="45720" rIns="91440" bIns="45720" rtlCol="0" anchor="ctr">
            <a:noAutofit/>
          </a:bodyPr>
          <a:lstStyle>
            <a:lvl1pPr algn="l">
              <a:defRPr sz="1800" b="1">
                <a:solidFill>
                  <a:srgbClr val="1C9292"/>
                </a:solidFill>
                <a:latin typeface="微软雅黑" panose="020B0503020204020204" charset="-122"/>
                <a:ea typeface="微软雅黑" panose="020B0503020204020204" charset="-122"/>
              </a:defRPr>
            </a:lvl1pPr>
          </a:lstStyle>
          <a:p>
            <a:pPr algn="ctr"/>
            <a:r>
              <a:rPr lang="zh-CN" altLang="en-US" b="0" kern="0" spc="100" dirty="0">
                <a:solidFill>
                  <a:schemeClr val="bg1"/>
                </a:solidFill>
                <a:uFillTx/>
                <a:cs typeface="Noto Sans S Chinese Medium" panose="020B0600000000000000" charset="-122"/>
                <a:sym typeface="+mn-ea"/>
              </a:rPr>
              <a:t>编写分镜头脚本</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up)">
                                      <p:cBhvr>
                                        <p:cTn id="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UNIT_TABLE_BEAUTIFY" val="smartTable{84f38019-195b-4ddc-a03d-fc6745de660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微软雅黑"/>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微软雅黑"/>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382</TotalTime>
  <Words>2760</Words>
  <Application>Microsoft Office PowerPoint</Application>
  <PresentationFormat>宽屏</PresentationFormat>
  <Paragraphs>215</Paragraphs>
  <Slides>41</Slides>
  <Notes>2</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41</vt:i4>
      </vt:variant>
    </vt:vector>
  </HeadingPairs>
  <TitlesOfParts>
    <vt:vector size="50" baseType="lpstr">
      <vt:lpstr>等线</vt:lpstr>
      <vt:lpstr>方正粗黑宋简体</vt:lpstr>
      <vt:lpstr>思源黑体 CN Bold</vt:lpstr>
      <vt:lpstr>思源黑体 CN Normal</vt:lpstr>
      <vt:lpstr>微软雅黑</vt:lpstr>
      <vt:lpstr>Arial</vt:lpstr>
      <vt:lpstr>Calibri</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张 宝珠</cp:lastModifiedBy>
  <cp:revision>264</cp:revision>
  <dcterms:created xsi:type="dcterms:W3CDTF">2021-03-27T05:45:00Z</dcterms:created>
  <dcterms:modified xsi:type="dcterms:W3CDTF">2022-07-01T06:28:04Z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2052-11.1.0.11115</vt:lpwstr>
  </property>
  <property fmtid="{D5CDD505-2E9C-101B-9397-08002B2CF9AE}" pid="3" name="KSOTemplateUUID">
    <vt:lpwstr>v1.0_mb_O0aFCpq1V6Ik9vD/oznfGg==</vt:lpwstr>
  </property>
  <property fmtid="{D5CDD505-2E9C-101B-9397-08002B2CF9AE}" pid="4" name="ICV">
    <vt:lpwstr>639F635A8D2B4A18A6D699E60E5AEC67</vt:lpwstr>
  </property>
</Properties>
</file>